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840" r:id="rId2"/>
  </p:sldMasterIdLst>
  <p:notesMasterIdLst>
    <p:notesMasterId r:id="rId25"/>
  </p:notesMasterIdLst>
  <p:handoutMasterIdLst>
    <p:handoutMasterId r:id="rId26"/>
  </p:handoutMasterIdLst>
  <p:sldIdLst>
    <p:sldId id="301" r:id="rId3"/>
    <p:sldId id="302" r:id="rId4"/>
    <p:sldId id="355" r:id="rId5"/>
    <p:sldId id="262" r:id="rId6"/>
    <p:sldId id="340" r:id="rId7"/>
    <p:sldId id="341" r:id="rId8"/>
    <p:sldId id="317" r:id="rId9"/>
    <p:sldId id="338" r:id="rId10"/>
    <p:sldId id="342" r:id="rId11"/>
    <p:sldId id="339" r:id="rId12"/>
    <p:sldId id="344" r:id="rId13"/>
    <p:sldId id="346" r:id="rId14"/>
    <p:sldId id="345" r:id="rId15"/>
    <p:sldId id="348" r:id="rId16"/>
    <p:sldId id="349" r:id="rId17"/>
    <p:sldId id="350" r:id="rId18"/>
    <p:sldId id="356" r:id="rId19"/>
    <p:sldId id="357" r:id="rId20"/>
    <p:sldId id="358" r:id="rId21"/>
    <p:sldId id="324" r:id="rId22"/>
    <p:sldId id="351" r:id="rId23"/>
    <p:sldId id="320" r:id="rId24"/>
  </p:sldIdLst>
  <p:sldSz cx="9144000" cy="5143500" type="screen16x9"/>
  <p:notesSz cx="6718300" cy="9867900"/>
  <p:embeddedFontLs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Calibri Light" panose="020F0302020204030204" pitchFamily="34" charset="0"/>
      <p:regular r:id="rId31"/>
      <p:italic r:id="rId32"/>
    </p:embeddedFont>
    <p:embeddedFont>
      <p:font typeface="Cambria Math" panose="02040503050406030204" pitchFamily="18" charset="0"/>
      <p:regular r:id="rId33"/>
    </p:embeddedFont>
    <p:embeddedFont>
      <p:font typeface="Effra" panose="020B0604020202020204" charset="0"/>
      <p:regular r:id="rId34"/>
      <p:bold r:id="rId35"/>
      <p:italic r:id="rId36"/>
      <p:boldItalic r:id="rId37"/>
    </p:embeddedFont>
    <p:embeddedFont>
      <p:font typeface="Effra Bold" panose="020B0604020202020204" charset="0"/>
      <p:bold r:id="rId38"/>
    </p:embeddedFont>
    <p:embeddedFont>
      <p:font typeface="Effra Light" panose="020B0604020202020204" charset="0"/>
      <p:regular r:id="rId39"/>
      <p:italic r:id="rId40"/>
    </p:embeddedFont>
  </p:embeddedFontLst>
  <p:defaultTextStyle>
    <a:defPPr>
      <a:defRPr lang="en-GB"/>
    </a:defPPr>
    <a:lvl1pPr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2"/>
        </a:solidFill>
        <a:latin typeface="Effra" panose="020B060402020202020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2"/>
        </a:solidFill>
        <a:latin typeface="Effra" panose="020B060402020202020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2"/>
        </a:solidFill>
        <a:latin typeface="Effra" panose="020B060402020202020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2"/>
        </a:solidFill>
        <a:latin typeface="Effra" panose="020B060402020202020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2"/>
        </a:solidFill>
        <a:latin typeface="Effra" panose="020B0604020202020204" charset="0"/>
        <a:ea typeface="+mn-ea"/>
        <a:cs typeface="+mn-cs"/>
      </a:defRPr>
    </a:lvl5pPr>
    <a:lvl6pPr marL="2286000" algn="l" defTabSz="914400" rtl="0" eaLnBrk="1" latinLnBrk="0" hangingPunct="1">
      <a:defRPr sz="2000" kern="1200">
        <a:solidFill>
          <a:schemeClr val="tx2"/>
        </a:solidFill>
        <a:latin typeface="Effra" panose="020B0604020202020204" charset="0"/>
        <a:ea typeface="+mn-ea"/>
        <a:cs typeface="+mn-cs"/>
      </a:defRPr>
    </a:lvl6pPr>
    <a:lvl7pPr marL="2743200" algn="l" defTabSz="914400" rtl="0" eaLnBrk="1" latinLnBrk="0" hangingPunct="1">
      <a:defRPr sz="2000" kern="1200">
        <a:solidFill>
          <a:schemeClr val="tx2"/>
        </a:solidFill>
        <a:latin typeface="Effra" panose="020B0604020202020204" charset="0"/>
        <a:ea typeface="+mn-ea"/>
        <a:cs typeface="+mn-cs"/>
      </a:defRPr>
    </a:lvl7pPr>
    <a:lvl8pPr marL="3200400" algn="l" defTabSz="914400" rtl="0" eaLnBrk="1" latinLnBrk="0" hangingPunct="1">
      <a:defRPr sz="2000" kern="1200">
        <a:solidFill>
          <a:schemeClr val="tx2"/>
        </a:solidFill>
        <a:latin typeface="Effra" panose="020B0604020202020204" charset="0"/>
        <a:ea typeface="+mn-ea"/>
        <a:cs typeface="+mn-cs"/>
      </a:defRPr>
    </a:lvl8pPr>
    <a:lvl9pPr marL="3657600" algn="l" defTabSz="914400" rtl="0" eaLnBrk="1" latinLnBrk="0" hangingPunct="1">
      <a:defRPr sz="2000" kern="1200">
        <a:solidFill>
          <a:schemeClr val="tx2"/>
        </a:solidFill>
        <a:latin typeface="Effra" panose="020B060402020202020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08">
          <p15:clr>
            <a:srgbClr val="A4A3A4"/>
          </p15:clr>
        </p15:guide>
        <p15:guide id="2" pos="211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799A1"/>
    <a:srgbClr val="BF0071"/>
    <a:srgbClr val="7EAF35"/>
    <a:srgbClr val="F3F3F3"/>
    <a:srgbClr val="F0F0F0"/>
    <a:srgbClr val="EEEEEE"/>
    <a:srgbClr val="FDFDFD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E25E649-3F16-4E02-A733-19D2CDBF48F0}"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44" autoAdjust="0"/>
    <p:restoredTop sz="95990" autoAdjust="0"/>
  </p:normalViewPr>
  <p:slideViewPr>
    <p:cSldViewPr>
      <p:cViewPr varScale="1">
        <p:scale>
          <a:sx n="137" d="100"/>
          <a:sy n="137" d="100"/>
        </p:scale>
        <p:origin x="120" y="240"/>
      </p:cViewPr>
      <p:guideLst>
        <p:guide orient="horz" pos="1620"/>
        <p:guide pos="2880"/>
      </p:guideLst>
    </p:cSldViewPr>
  </p:slideViewPr>
  <p:notesTextViewPr>
    <p:cViewPr>
      <p:scale>
        <a:sx n="75" d="100"/>
        <a:sy n="75" d="100"/>
      </p:scale>
      <p:origin x="0" y="0"/>
    </p:cViewPr>
  </p:notesTextViewPr>
  <p:notesViewPr>
    <p:cSldViewPr>
      <p:cViewPr varScale="1">
        <p:scale>
          <a:sx n="113" d="100"/>
          <a:sy n="113" d="100"/>
        </p:scale>
        <p:origin x="-1326" y="-102"/>
      </p:cViewPr>
      <p:guideLst>
        <p:guide orient="horz" pos="3108"/>
        <p:guide pos="2116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handoutMaster" Target="handoutMasters/handoutMaster1.xml"/><Relationship Id="rId39" Type="http://schemas.openxmlformats.org/officeDocument/2006/relationships/font" Target="fonts/font13.fntdata"/><Relationship Id="rId21" Type="http://schemas.openxmlformats.org/officeDocument/2006/relationships/slide" Target="slides/slide19.xml"/><Relationship Id="rId34" Type="http://schemas.openxmlformats.org/officeDocument/2006/relationships/font" Target="fonts/font8.fntdata"/><Relationship Id="rId42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3.fntdata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font" Target="fonts/font14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5.fntdata"/><Relationship Id="rId44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3" Type="http://schemas.openxmlformats.org/officeDocument/2006/relationships/theme" Target="theme/theme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7.fntdata"/><Relationship Id="rId38" Type="http://schemas.openxmlformats.org/officeDocument/2006/relationships/font" Target="fonts/font12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7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11475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34" tIns="45716" rIns="91434" bIns="45716" numCol="1" anchor="ctr" anchorCtr="0" compatLnSpc="1"/>
          <a:lstStyle>
            <a:lvl1pPr eaLnBrk="1" hangingPunct="1">
              <a:defRPr sz="1200" dirty="0">
                <a:solidFill>
                  <a:schemeClr val="bg1"/>
                </a:solidFill>
                <a:latin typeface="Effra" panose="020B0603020203020204" pitchFamily="34" charset="0"/>
              </a:defRPr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4597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06825" y="0"/>
            <a:ext cx="2911475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34" tIns="45716" rIns="91434" bIns="45716" numCol="1" anchor="ctr" anchorCtr="0" compatLnSpc="1"/>
          <a:lstStyle>
            <a:lvl1pPr algn="r" eaLnBrk="1" hangingPunct="1">
              <a:defRPr sz="1200" dirty="0">
                <a:solidFill>
                  <a:schemeClr val="bg1"/>
                </a:solidFill>
                <a:latin typeface="Effra" panose="020B0603020203020204" pitchFamily="34" charset="0"/>
              </a:defRPr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4597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374188"/>
            <a:ext cx="2911475" cy="493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34" tIns="45716" rIns="91434" bIns="45716" numCol="1" anchor="b" anchorCtr="0" compatLnSpc="1"/>
          <a:lstStyle>
            <a:lvl1pPr eaLnBrk="1" hangingPunct="1">
              <a:defRPr sz="1200" dirty="0">
                <a:solidFill>
                  <a:schemeClr val="bg1"/>
                </a:solidFill>
                <a:latin typeface="Effra" panose="020B0603020203020204" pitchFamily="34" charset="0"/>
              </a:defRPr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4597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06825" y="9374188"/>
            <a:ext cx="2911475" cy="493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34" tIns="45716" rIns="91434" bIns="45716" numCol="1" anchor="b" anchorCtr="0" compatLnSpc="1"/>
          <a:lstStyle>
            <a:lvl1pPr algn="r" eaLnBrk="1" hangingPunct="1">
              <a:defRPr sz="1200">
                <a:solidFill>
                  <a:schemeClr val="bg1"/>
                </a:solidFill>
                <a:latin typeface="Effra" panose="020B0603020203020204" pitchFamily="34" charset="0"/>
              </a:defRPr>
            </a:lvl1pPr>
          </a:lstStyle>
          <a:p>
            <a:pPr>
              <a:defRPr/>
            </a:pPr>
            <a:fld id="{5C24E9C8-3A95-493E-88C0-5F2296E45E41}" type="slidenum">
              <a:rPr lang="en-GB" altLang="en-US"/>
              <a:pPr>
                <a:defRPr/>
              </a:pPr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11475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34" tIns="45716" rIns="91434" bIns="45716" numCol="1" anchor="t" anchorCtr="0" compatLnSpc="1"/>
          <a:lstStyle>
            <a:lvl1pPr eaLnBrk="1" hangingPunct="1">
              <a:defRPr sz="1200" dirty="0">
                <a:latin typeface="Effra" panose="020B0603020203020204" pitchFamily="34" charset="0"/>
              </a:defRPr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05238" y="0"/>
            <a:ext cx="2911475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34" tIns="45716" rIns="91434" bIns="45716" numCol="1" anchor="t" anchorCtr="0" compatLnSpc="1"/>
          <a:lstStyle>
            <a:lvl1pPr algn="r" eaLnBrk="1" hangingPunct="1">
              <a:defRPr sz="1200" dirty="0">
                <a:latin typeface="Effra" panose="020B0603020203020204" pitchFamily="34" charset="0"/>
              </a:defRPr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2355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71438" y="739775"/>
            <a:ext cx="6578600" cy="37004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22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1513" y="4687888"/>
            <a:ext cx="5375275" cy="4440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34" tIns="45716" rIns="91434" bIns="45716" numCol="1" anchor="t" anchorCtr="0" compatLnSpc="1"/>
          <a:lstStyle/>
          <a:p>
            <a:pPr lvl="0"/>
            <a:r>
              <a:rPr lang="en-GB" altLang="en-US" noProof="0" dirty="0"/>
              <a:t>Click to edit Master text styles</a:t>
            </a:r>
          </a:p>
          <a:p>
            <a:pPr lvl="1"/>
            <a:r>
              <a:rPr lang="en-GB" altLang="en-US" noProof="0" dirty="0"/>
              <a:t>Second level</a:t>
            </a:r>
          </a:p>
          <a:p>
            <a:pPr lvl="2"/>
            <a:r>
              <a:rPr lang="en-GB" altLang="en-US" noProof="0" dirty="0"/>
              <a:t>Third level</a:t>
            </a:r>
          </a:p>
          <a:p>
            <a:pPr lvl="3"/>
            <a:r>
              <a:rPr lang="en-GB" altLang="en-US" noProof="0" dirty="0"/>
              <a:t>Fourth level</a:t>
            </a:r>
          </a:p>
          <a:p>
            <a:pPr lvl="4"/>
            <a:r>
              <a:rPr lang="en-GB" altLang="en-US" noProof="0" dirty="0"/>
              <a:t>Fifth level</a:t>
            </a:r>
          </a:p>
        </p:txBody>
      </p:sp>
      <p:sp>
        <p:nvSpPr>
          <p:cNvPr id="922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372600"/>
            <a:ext cx="2911475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34" tIns="45716" rIns="91434" bIns="45716" numCol="1" anchor="b" anchorCtr="0" compatLnSpc="1"/>
          <a:lstStyle>
            <a:lvl1pPr eaLnBrk="1" hangingPunct="1">
              <a:defRPr sz="1200" dirty="0">
                <a:latin typeface="Effra" panose="020B0603020203020204" pitchFamily="34" charset="0"/>
              </a:defRPr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922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05238" y="9372600"/>
            <a:ext cx="2911475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34" tIns="45716" rIns="91434" bIns="45716" numCol="1" anchor="b" anchorCtr="0" compatLnSpc="1"/>
          <a:lstStyle>
            <a:lvl1pPr algn="r" eaLnBrk="1" hangingPunct="1">
              <a:defRPr sz="1200" smtClean="0">
                <a:latin typeface="Effra" panose="020B0603020203020204" pitchFamily="34" charset="0"/>
              </a:defRPr>
            </a:lvl1pPr>
          </a:lstStyle>
          <a:p>
            <a:pPr>
              <a:defRPr/>
            </a:pPr>
            <a:fld id="{11552EB4-1397-4A19-91D2-50C32A30D6EE}" type="slidenum">
              <a:rPr lang="en-GB" altLang="en-US"/>
              <a:pPr>
                <a:defRPr/>
              </a:pPr>
              <a:t>‹#›</a:t>
            </a:fld>
            <a:endParaRPr lang="en-GB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Effra" panose="020B0603020203020204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Effra" panose="020B0603020203020204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Effra" panose="020B0603020203020204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Effra" panose="020B0603020203020204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Effra" panose="020B0603020203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Slide Image Placeholder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/>
        </p:spPr>
      </p:sp>
      <p:sp>
        <p:nvSpPr>
          <p:cNvPr id="26627" name="Text Placeholder 2"/>
          <p:cNvSpPr>
            <a:spLocks noGrp="1" noChangeArrowheads="1"/>
          </p:cNvSpPr>
          <p:nvPr>
            <p:ph type="body" idx="4294967295"/>
          </p:nvPr>
        </p:nvSpPr>
        <p:spPr>
          <a:noFill/>
        </p:spPr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en-US" altLang="en-GB" dirty="0">
              <a:latin typeface="Effra" panose="020B0604020202020204" charset="0"/>
            </a:endParaRPr>
          </a:p>
        </p:txBody>
      </p:sp>
      <p:sp>
        <p:nvSpPr>
          <p:cNvPr id="26628" name="Slide Number Placeholder 3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>
            <a:lvl1pPr>
              <a:defRPr sz="2000">
                <a:solidFill>
                  <a:schemeClr val="tx2"/>
                </a:solidFill>
                <a:latin typeface="Effra" panose="020B0604020202020204" charset="0"/>
              </a:defRPr>
            </a:lvl1pPr>
            <a:lvl2pPr marL="742950" indent="-285750">
              <a:defRPr sz="2000">
                <a:solidFill>
                  <a:schemeClr val="tx2"/>
                </a:solidFill>
                <a:latin typeface="Effra" panose="020B0604020202020204" charset="0"/>
              </a:defRPr>
            </a:lvl2pPr>
            <a:lvl3pPr marL="1143000" indent="-228600">
              <a:defRPr sz="2000">
                <a:solidFill>
                  <a:schemeClr val="tx2"/>
                </a:solidFill>
                <a:latin typeface="Effra" panose="020B0604020202020204" charset="0"/>
              </a:defRPr>
            </a:lvl3pPr>
            <a:lvl4pPr marL="1600200" indent="-228600">
              <a:defRPr sz="2000">
                <a:solidFill>
                  <a:schemeClr val="tx2"/>
                </a:solidFill>
                <a:latin typeface="Effra" panose="020B0604020202020204" charset="0"/>
              </a:defRPr>
            </a:lvl4pPr>
            <a:lvl5pPr marL="2057400" indent="-228600">
              <a:defRPr sz="2000">
                <a:solidFill>
                  <a:schemeClr val="tx2"/>
                </a:solidFill>
                <a:latin typeface="Effra" panose="020B060402020202020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Effra" panose="020B060402020202020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Effra" panose="020B060402020202020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Effra" panose="020B060402020202020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Effra" panose="020B0604020202020204" charset="0"/>
              </a:defRPr>
            </a:lvl9pPr>
          </a:lstStyle>
          <a:p>
            <a:fld id="{2AEB3F89-B50F-43D5-B70E-0B823D2B0839}" type="slidenum">
              <a:rPr lang="en-US" altLang="en-US" sz="1200">
                <a:latin typeface="Arial" panose="020B0604020202020204" pitchFamily="34" charset="0"/>
                <a:ea typeface="宋体" panose="02010600030101010101" pitchFamily="2" charset="-122"/>
              </a:rPr>
              <a:pPr/>
              <a:t>1</a:t>
            </a:fld>
            <a:endParaRPr lang="en-US" altLang="en-US" sz="12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208432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idea is that the consumer spending on non-durable consumption inclusive of food is influence by her total expenditure (depending on her own income) and the overall factors.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1552EB4-1397-4A19-91D2-50C32A30D6EE}" type="slidenum">
              <a:rPr lang="en-GB" altLang="en-US" smtClean="0"/>
              <a:pPr>
                <a:defRPr/>
              </a:pPr>
              <a:t>16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14451334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6" name="Content Placeholder 2"/>
          <p:cNvSpPr>
            <a:spLocks noGrp="1"/>
          </p:cNvSpPr>
          <p:nvPr>
            <p:ph idx="11"/>
          </p:nvPr>
        </p:nvSpPr>
        <p:spPr>
          <a:xfrm>
            <a:off x="424800" y="1660500"/>
            <a:ext cx="3888000" cy="3240000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7" name="Content Placeholder 2"/>
          <p:cNvSpPr>
            <a:spLocks noGrp="1"/>
          </p:cNvSpPr>
          <p:nvPr>
            <p:ph idx="12"/>
          </p:nvPr>
        </p:nvSpPr>
        <p:spPr>
          <a:xfrm>
            <a:off x="4581327" y="1660500"/>
            <a:ext cx="3888000" cy="3240000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Rectangle 13"/>
          <p:cNvSpPr>
            <a:spLocks noGrp="1" noChangeArrowheads="1"/>
          </p:cNvSpPr>
          <p:nvPr>
            <p:ph type="sldNum" sz="quarter" idx="13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92A8D3C-306F-42F2-BFD0-7BDAA9A2E945}" type="slidenum">
              <a:rPr lang="en-GB" altLang="en-US"/>
              <a:pPr>
                <a:defRPr/>
              </a:pPr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688243491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preserve="1" userDrawn="1">
  <p:cSld name="Image and subtitle (Colou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1928813" y="4876800"/>
            <a:ext cx="6769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 eaLnBrk="1" hangingPunct="1">
              <a:defRPr/>
            </a:pPr>
            <a:r>
              <a:rPr lang="en-GB" altLang="en-US" sz="1400" dirty="0">
                <a:latin typeface="Effra Light" pitchFamily="34" charset="0"/>
              </a:rPr>
              <a:t>LIMITLESS </a:t>
            </a:r>
            <a:r>
              <a:rPr lang="en-GB" altLang="en-US" sz="1400" dirty="0">
                <a:latin typeface="Effra Bold" panose="020B0803020203020204" pitchFamily="34" charset="0"/>
              </a:rPr>
              <a:t>POTENTIAL</a:t>
            </a:r>
            <a:r>
              <a:rPr lang="en-GB" altLang="en-US" sz="1400" dirty="0">
                <a:latin typeface="Effra Light" pitchFamily="34" charset="0"/>
              </a:rPr>
              <a:t> | LIMITLESS </a:t>
            </a:r>
            <a:r>
              <a:rPr lang="en-GB" altLang="en-US" sz="1400" dirty="0">
                <a:latin typeface="Effra Bold" panose="020B0803020203020204" pitchFamily="34" charset="0"/>
              </a:rPr>
              <a:t>OPPORTUNITIES</a:t>
            </a:r>
            <a:r>
              <a:rPr lang="en-GB" altLang="en-US" sz="1400" dirty="0">
                <a:latin typeface="Effra Light" pitchFamily="34" charset="0"/>
              </a:rPr>
              <a:t> | LIMITLESS </a:t>
            </a:r>
            <a:r>
              <a:rPr lang="en-GB" altLang="en-US" sz="1400" dirty="0">
                <a:latin typeface="Effra Bold" panose="020B0803020203020204" pitchFamily="34" charset="0"/>
              </a:rPr>
              <a:t>IMPACT</a:t>
            </a:r>
          </a:p>
        </p:txBody>
      </p:sp>
      <p:pic>
        <p:nvPicPr>
          <p:cNvPr id="5" name="Picture 53" descr="Device-black"/>
          <p:cNvPicPr>
            <a:picLocks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750" y="328613"/>
            <a:ext cx="1184275" cy="382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50" descr="Device-wine"/>
          <p:cNvPicPr>
            <a:picLocks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hidden">
          <a:xfrm>
            <a:off x="7524750" y="328613"/>
            <a:ext cx="1184275" cy="38100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55" descr="Device-white"/>
          <p:cNvPicPr>
            <a:picLocks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hidden">
          <a:xfrm>
            <a:off x="7524750" y="328613"/>
            <a:ext cx="1184275" cy="38258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 userDrawn="1"/>
        </p:nvSpPr>
        <p:spPr bwMode="hidden"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/>
          </a:p>
        </p:txBody>
      </p:sp>
      <p:sp>
        <p:nvSpPr>
          <p:cNvPr id="6" name="Picture Placeholder 12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9144000" cy="4248153"/>
          </a:xfrm>
          <a:solidFill>
            <a:schemeClr val="bg1"/>
          </a:solidFill>
          <a:ln>
            <a:noFill/>
          </a:ln>
        </p:spPr>
        <p:txBody>
          <a:bodyPr/>
          <a:lstStyle/>
          <a:p>
            <a:pPr lvl="0"/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251520" y="4339402"/>
            <a:ext cx="8568952" cy="716624"/>
          </a:xfrm>
        </p:spPr>
        <p:txBody>
          <a:bodyPr wrap="square" anchor="t"/>
          <a:lstStyle>
            <a:lvl1pPr>
              <a:lnSpc>
                <a:spcPct val="80000"/>
              </a:lnSpc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0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D09E884D-34DE-4261-8EE9-C65F8F0EDA3F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149215811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preserve="1" userDrawn="1">
  <p:cSld name="Image and subtitle (Grey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1928813" y="4876800"/>
            <a:ext cx="6769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 eaLnBrk="1" hangingPunct="1">
              <a:defRPr/>
            </a:pPr>
            <a:r>
              <a:rPr lang="en-GB" altLang="en-US" sz="1400" dirty="0">
                <a:latin typeface="Effra Light" pitchFamily="34" charset="0"/>
              </a:rPr>
              <a:t>LIMITLESS </a:t>
            </a:r>
            <a:r>
              <a:rPr lang="en-GB" altLang="en-US" sz="1400" dirty="0">
                <a:latin typeface="Effra Bold" panose="020B0803020203020204" pitchFamily="34" charset="0"/>
              </a:rPr>
              <a:t>POTENTIAL</a:t>
            </a:r>
            <a:r>
              <a:rPr lang="en-GB" altLang="en-US" sz="1400" dirty="0">
                <a:latin typeface="Effra Light" pitchFamily="34" charset="0"/>
              </a:rPr>
              <a:t> | LIMITLESS </a:t>
            </a:r>
            <a:r>
              <a:rPr lang="en-GB" altLang="en-US" sz="1400" dirty="0">
                <a:latin typeface="Effra Bold" panose="020B0803020203020204" pitchFamily="34" charset="0"/>
              </a:rPr>
              <a:t>OPPORTUNITIES</a:t>
            </a:r>
            <a:r>
              <a:rPr lang="en-GB" altLang="en-US" sz="1400" dirty="0">
                <a:latin typeface="Effra Light" pitchFamily="34" charset="0"/>
              </a:rPr>
              <a:t> | LIMITLESS </a:t>
            </a:r>
            <a:r>
              <a:rPr lang="en-GB" altLang="en-US" sz="1400" dirty="0">
                <a:latin typeface="Effra Bold" panose="020B0803020203020204" pitchFamily="34" charset="0"/>
              </a:rPr>
              <a:t>IMPACT</a:t>
            </a:r>
          </a:p>
        </p:txBody>
      </p:sp>
      <p:pic>
        <p:nvPicPr>
          <p:cNvPr id="5" name="Picture 53" descr="Device-black"/>
          <p:cNvPicPr>
            <a:picLocks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750" y="328613"/>
            <a:ext cx="1184275" cy="382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50" descr="Device-wine"/>
          <p:cNvPicPr>
            <a:picLocks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hidden">
          <a:xfrm>
            <a:off x="7524750" y="328613"/>
            <a:ext cx="1184275" cy="38100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55" descr="Device-white"/>
          <p:cNvPicPr>
            <a:picLocks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hidden">
          <a:xfrm>
            <a:off x="7524750" y="328613"/>
            <a:ext cx="1184275" cy="38258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 userDrawn="1"/>
        </p:nvSpPr>
        <p:spPr bwMode="hidden">
          <a:xfrm>
            <a:off x="0" y="0"/>
            <a:ext cx="9144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/>
          </a:p>
        </p:txBody>
      </p:sp>
      <p:sp>
        <p:nvSpPr>
          <p:cNvPr id="6" name="Picture Placeholder 12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9144000" cy="4248153"/>
          </a:xfrm>
          <a:solidFill>
            <a:schemeClr val="bg1"/>
          </a:solidFill>
          <a:ln>
            <a:noFill/>
          </a:ln>
        </p:spPr>
        <p:txBody>
          <a:bodyPr/>
          <a:lstStyle/>
          <a:p>
            <a:pPr lvl="0"/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251520" y="4339402"/>
            <a:ext cx="8568952" cy="716624"/>
          </a:xfrm>
        </p:spPr>
        <p:txBody>
          <a:bodyPr wrap="square" anchor="t"/>
          <a:lstStyle>
            <a:lvl1pPr>
              <a:lnSpc>
                <a:spcPct val="80000"/>
              </a:lnSpc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0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BC1EAD16-0DE7-4E08-AD7C-61EF2956CB5F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690108738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preserve="1" userDrawn="1">
  <p:cSld name="Image and subtitle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1928813" y="4876800"/>
            <a:ext cx="6769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 eaLnBrk="1" hangingPunct="1">
              <a:defRPr/>
            </a:pPr>
            <a:r>
              <a:rPr lang="en-GB" altLang="en-US" sz="1400" dirty="0">
                <a:latin typeface="Effra Light" pitchFamily="34" charset="0"/>
              </a:rPr>
              <a:t>LIMITLESS </a:t>
            </a:r>
            <a:r>
              <a:rPr lang="en-GB" altLang="en-US" sz="1400" dirty="0">
                <a:latin typeface="Effra Bold" panose="020B0803020203020204" pitchFamily="34" charset="0"/>
              </a:rPr>
              <a:t>POTENTIAL</a:t>
            </a:r>
            <a:r>
              <a:rPr lang="en-GB" altLang="en-US" sz="1400" dirty="0">
                <a:latin typeface="Effra Light" pitchFamily="34" charset="0"/>
              </a:rPr>
              <a:t> | LIMITLESS </a:t>
            </a:r>
            <a:r>
              <a:rPr lang="en-GB" altLang="en-US" sz="1400" dirty="0">
                <a:latin typeface="Effra Bold" panose="020B0803020203020204" pitchFamily="34" charset="0"/>
              </a:rPr>
              <a:t>OPPORTUNITIES</a:t>
            </a:r>
            <a:r>
              <a:rPr lang="en-GB" altLang="en-US" sz="1400" dirty="0">
                <a:latin typeface="Effra Light" pitchFamily="34" charset="0"/>
              </a:rPr>
              <a:t> | LIMITLESS </a:t>
            </a:r>
            <a:r>
              <a:rPr lang="en-GB" altLang="en-US" sz="1400" dirty="0">
                <a:latin typeface="Effra Bold" panose="020B0803020203020204" pitchFamily="34" charset="0"/>
              </a:rPr>
              <a:t>IMPACT</a:t>
            </a:r>
          </a:p>
        </p:txBody>
      </p:sp>
      <p:pic>
        <p:nvPicPr>
          <p:cNvPr id="5" name="Picture 53" descr="Device-black"/>
          <p:cNvPicPr>
            <a:picLocks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750" y="328613"/>
            <a:ext cx="1184275" cy="382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50" descr="Device-wine"/>
          <p:cNvPicPr>
            <a:picLocks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hidden">
          <a:xfrm>
            <a:off x="7524750" y="328613"/>
            <a:ext cx="1184275" cy="38100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55" descr="Device-white"/>
          <p:cNvPicPr>
            <a:picLocks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hidden">
          <a:xfrm>
            <a:off x="7524750" y="328613"/>
            <a:ext cx="1184275" cy="38258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/>
          <p:cNvSpPr/>
          <p:nvPr userDrawn="1"/>
        </p:nvSpPr>
        <p:spPr bwMode="hidden"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/>
          </a:p>
        </p:txBody>
      </p:sp>
      <p:sp>
        <p:nvSpPr>
          <p:cNvPr id="6" name="Picture Placeholder 12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9144000" cy="4248153"/>
          </a:xfrm>
          <a:solidFill>
            <a:schemeClr val="bg1"/>
          </a:solidFill>
          <a:ln>
            <a:noFill/>
          </a:ln>
        </p:spPr>
        <p:txBody>
          <a:bodyPr/>
          <a:lstStyle/>
          <a:p>
            <a:pPr lvl="0"/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51520" y="4339402"/>
            <a:ext cx="8568952" cy="716624"/>
          </a:xfrm>
        </p:spPr>
        <p:txBody>
          <a:bodyPr wrap="square" anchor="t"/>
          <a:lstStyle>
            <a:lvl1pPr>
              <a:lnSpc>
                <a:spcPct val="80000"/>
              </a:lnSpc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48BF62DA-864E-4564-8F83-14AB00A5C2C1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959143887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preserve="1" userDrawn="1">
  <p:cSld name="Image and sidebar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1928813" y="4876800"/>
            <a:ext cx="6769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 eaLnBrk="1" hangingPunct="1">
              <a:defRPr/>
            </a:pPr>
            <a:r>
              <a:rPr lang="en-GB" altLang="en-US" sz="1400" dirty="0">
                <a:latin typeface="Effra Light" pitchFamily="34" charset="0"/>
              </a:rPr>
              <a:t>LIMITLESS </a:t>
            </a:r>
            <a:r>
              <a:rPr lang="en-GB" altLang="en-US" sz="1400" dirty="0">
                <a:latin typeface="Effra Bold" panose="020B0803020203020204" pitchFamily="34" charset="0"/>
              </a:rPr>
              <a:t>POTENTIAL</a:t>
            </a:r>
            <a:r>
              <a:rPr lang="en-GB" altLang="en-US" sz="1400" dirty="0">
                <a:latin typeface="Effra Light" pitchFamily="34" charset="0"/>
              </a:rPr>
              <a:t> | LIMITLESS </a:t>
            </a:r>
            <a:r>
              <a:rPr lang="en-GB" altLang="en-US" sz="1400" dirty="0">
                <a:latin typeface="Effra Bold" panose="020B0803020203020204" pitchFamily="34" charset="0"/>
              </a:rPr>
              <a:t>OPPORTUNITIES</a:t>
            </a:r>
            <a:r>
              <a:rPr lang="en-GB" altLang="en-US" sz="1400" dirty="0">
                <a:latin typeface="Effra Light" pitchFamily="34" charset="0"/>
              </a:rPr>
              <a:t> | LIMITLESS </a:t>
            </a:r>
            <a:r>
              <a:rPr lang="en-GB" altLang="en-US" sz="1400" dirty="0">
                <a:latin typeface="Effra Bold" panose="020B0803020203020204" pitchFamily="34" charset="0"/>
              </a:rPr>
              <a:t>IMPACT</a:t>
            </a:r>
          </a:p>
        </p:txBody>
      </p:sp>
      <p:pic>
        <p:nvPicPr>
          <p:cNvPr id="7" name="Picture 53" descr="Device-black"/>
          <p:cNvPicPr>
            <a:picLocks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750" y="328613"/>
            <a:ext cx="1184275" cy="382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50" descr="Device-wine"/>
          <p:cNvPicPr>
            <a:picLocks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hidden">
          <a:xfrm>
            <a:off x="7524750" y="328613"/>
            <a:ext cx="1184275" cy="38100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55" descr="Device-white"/>
          <p:cNvPicPr>
            <a:picLocks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hidden">
          <a:xfrm>
            <a:off x="7524750" y="328613"/>
            <a:ext cx="1184275" cy="38258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12"/>
          <p:cNvSpPr>
            <a:spLocks noChangeArrowheads="1"/>
          </p:cNvSpPr>
          <p:nvPr userDrawn="1"/>
        </p:nvSpPr>
        <p:spPr bwMode="auto">
          <a:xfrm>
            <a:off x="6096000" y="0"/>
            <a:ext cx="3044825" cy="5157788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000">
                <a:solidFill>
                  <a:schemeClr val="tx2"/>
                </a:solidFill>
                <a:latin typeface="Effra" panose="020B0604020202020204" charset="0"/>
              </a:defRPr>
            </a:lvl1pPr>
            <a:lvl2pPr marL="742950" indent="-285750">
              <a:defRPr sz="2000">
                <a:solidFill>
                  <a:schemeClr val="tx2"/>
                </a:solidFill>
                <a:latin typeface="Effra" panose="020B0604020202020204" charset="0"/>
              </a:defRPr>
            </a:lvl2pPr>
            <a:lvl3pPr marL="1143000" indent="-228600">
              <a:defRPr sz="2000">
                <a:solidFill>
                  <a:schemeClr val="tx2"/>
                </a:solidFill>
                <a:latin typeface="Effra" panose="020B0604020202020204" charset="0"/>
              </a:defRPr>
            </a:lvl3pPr>
            <a:lvl4pPr marL="1600200" indent="-228600">
              <a:defRPr sz="2000">
                <a:solidFill>
                  <a:schemeClr val="tx2"/>
                </a:solidFill>
                <a:latin typeface="Effra" panose="020B0604020202020204" charset="0"/>
              </a:defRPr>
            </a:lvl4pPr>
            <a:lvl5pPr marL="2057400" indent="-228600">
              <a:defRPr sz="2000">
                <a:solidFill>
                  <a:schemeClr val="tx2"/>
                </a:solidFill>
                <a:latin typeface="Effra" panose="020B060402020202020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Effra" panose="020B060402020202020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Effra" panose="020B060402020202020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Effra" panose="020B060402020202020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Effra" panose="020B0604020202020204" charset="0"/>
              </a:defRPr>
            </a:lvl9pPr>
          </a:lstStyle>
          <a:p>
            <a:pPr eaLnBrk="1" hangingPunct="1"/>
            <a:endParaRPr lang="en-US" altLang="en-US" sz="2400">
              <a:solidFill>
                <a:schemeClr val="bg1"/>
              </a:solidFill>
            </a:endParaRPr>
          </a:p>
        </p:txBody>
      </p:sp>
      <p:sp>
        <p:nvSpPr>
          <p:cNvPr id="6" name="Picture Placeholder 12"/>
          <p:cNvSpPr>
            <a:spLocks noGrp="1"/>
          </p:cNvSpPr>
          <p:nvPr>
            <p:ph type="pic" sz="quarter" idx="11"/>
          </p:nvPr>
        </p:nvSpPr>
        <p:spPr>
          <a:xfrm>
            <a:off x="1" y="0"/>
            <a:ext cx="6095769" cy="5158053"/>
          </a:xfrm>
          <a:solidFill>
            <a:schemeClr val="bg1"/>
          </a:solidFill>
          <a:ln>
            <a:noFill/>
          </a:ln>
        </p:spPr>
        <p:txBody>
          <a:bodyPr/>
          <a:lstStyle/>
          <a:p>
            <a:pPr lvl="0"/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300192" y="249492"/>
            <a:ext cx="2592288" cy="1297608"/>
          </a:xfrm>
        </p:spPr>
        <p:txBody>
          <a:bodyPr wrap="square"/>
          <a:lstStyle>
            <a:lvl1pPr>
              <a:lnSpc>
                <a:spcPct val="80000"/>
              </a:lnSpc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6300192" y="1660500"/>
            <a:ext cx="2592288" cy="2970000"/>
          </a:xfrm>
        </p:spPr>
        <p:txBody>
          <a:bodyPr/>
          <a:lstStyle>
            <a:lvl1pPr>
              <a:buClr>
                <a:schemeClr val="bg2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2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2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2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2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3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DFA4F400-B78B-4C9F-B8B5-910222ABFAFD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4154282364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preserve="1" userDrawn="1">
  <p:cSld name="Image and sidebar (Grey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1928813" y="4876800"/>
            <a:ext cx="6769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 eaLnBrk="1" hangingPunct="1">
              <a:defRPr/>
            </a:pPr>
            <a:r>
              <a:rPr lang="en-GB" altLang="en-US" sz="1400" dirty="0">
                <a:latin typeface="Effra Light" pitchFamily="34" charset="0"/>
              </a:rPr>
              <a:t>LIMITLESS </a:t>
            </a:r>
            <a:r>
              <a:rPr lang="en-GB" altLang="en-US" sz="1400" dirty="0">
                <a:latin typeface="Effra Bold" panose="020B0803020203020204" pitchFamily="34" charset="0"/>
              </a:rPr>
              <a:t>POTENTIAL</a:t>
            </a:r>
            <a:r>
              <a:rPr lang="en-GB" altLang="en-US" sz="1400" dirty="0">
                <a:latin typeface="Effra Light" pitchFamily="34" charset="0"/>
              </a:rPr>
              <a:t> | LIMITLESS </a:t>
            </a:r>
            <a:r>
              <a:rPr lang="en-GB" altLang="en-US" sz="1400" dirty="0">
                <a:latin typeface="Effra Bold" panose="020B0803020203020204" pitchFamily="34" charset="0"/>
              </a:rPr>
              <a:t>OPPORTUNITIES</a:t>
            </a:r>
            <a:r>
              <a:rPr lang="en-GB" altLang="en-US" sz="1400" dirty="0">
                <a:latin typeface="Effra Light" pitchFamily="34" charset="0"/>
              </a:rPr>
              <a:t> | LIMITLESS </a:t>
            </a:r>
            <a:r>
              <a:rPr lang="en-GB" altLang="en-US" sz="1400" dirty="0">
                <a:latin typeface="Effra Bold" panose="020B0803020203020204" pitchFamily="34" charset="0"/>
              </a:rPr>
              <a:t>IMPACT</a:t>
            </a:r>
          </a:p>
        </p:txBody>
      </p:sp>
      <p:pic>
        <p:nvPicPr>
          <p:cNvPr id="7" name="Picture 53" descr="Device-black"/>
          <p:cNvPicPr>
            <a:picLocks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750" y="328613"/>
            <a:ext cx="1184275" cy="382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50" descr="Device-wine"/>
          <p:cNvPicPr>
            <a:picLocks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hidden">
          <a:xfrm>
            <a:off x="7524750" y="328613"/>
            <a:ext cx="1184275" cy="38100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55" descr="Device-white"/>
          <p:cNvPicPr>
            <a:picLocks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hidden">
          <a:xfrm>
            <a:off x="7524750" y="328613"/>
            <a:ext cx="1184275" cy="38258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12"/>
          <p:cNvSpPr>
            <a:spLocks noChangeArrowheads="1"/>
          </p:cNvSpPr>
          <p:nvPr userDrawn="1"/>
        </p:nvSpPr>
        <p:spPr bwMode="auto">
          <a:xfrm>
            <a:off x="6096000" y="0"/>
            <a:ext cx="3044825" cy="5157788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000">
                <a:solidFill>
                  <a:schemeClr val="tx2"/>
                </a:solidFill>
                <a:latin typeface="Effra" panose="020B0604020202020204" charset="0"/>
              </a:defRPr>
            </a:lvl1pPr>
            <a:lvl2pPr marL="742950" indent="-285750">
              <a:defRPr sz="2000">
                <a:solidFill>
                  <a:schemeClr val="tx2"/>
                </a:solidFill>
                <a:latin typeface="Effra" panose="020B0604020202020204" charset="0"/>
              </a:defRPr>
            </a:lvl2pPr>
            <a:lvl3pPr marL="1143000" indent="-228600">
              <a:defRPr sz="2000">
                <a:solidFill>
                  <a:schemeClr val="tx2"/>
                </a:solidFill>
                <a:latin typeface="Effra" panose="020B0604020202020204" charset="0"/>
              </a:defRPr>
            </a:lvl3pPr>
            <a:lvl4pPr marL="1600200" indent="-228600">
              <a:defRPr sz="2000">
                <a:solidFill>
                  <a:schemeClr val="tx2"/>
                </a:solidFill>
                <a:latin typeface="Effra" panose="020B0604020202020204" charset="0"/>
              </a:defRPr>
            </a:lvl4pPr>
            <a:lvl5pPr marL="2057400" indent="-228600">
              <a:defRPr sz="2000">
                <a:solidFill>
                  <a:schemeClr val="tx2"/>
                </a:solidFill>
                <a:latin typeface="Effra" panose="020B060402020202020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Effra" panose="020B060402020202020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Effra" panose="020B060402020202020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Effra" panose="020B060402020202020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Effra" panose="020B0604020202020204" charset="0"/>
              </a:defRPr>
            </a:lvl9pPr>
          </a:lstStyle>
          <a:p>
            <a:pPr eaLnBrk="1" hangingPunct="1"/>
            <a:endParaRPr lang="en-US" altLang="en-US" sz="2400">
              <a:solidFill>
                <a:schemeClr val="bg1"/>
              </a:solidFill>
            </a:endParaRPr>
          </a:p>
        </p:txBody>
      </p:sp>
      <p:sp>
        <p:nvSpPr>
          <p:cNvPr id="6" name="Picture Placeholder 12"/>
          <p:cNvSpPr>
            <a:spLocks noGrp="1"/>
          </p:cNvSpPr>
          <p:nvPr>
            <p:ph type="pic" sz="quarter" idx="11"/>
          </p:nvPr>
        </p:nvSpPr>
        <p:spPr>
          <a:xfrm>
            <a:off x="1" y="0"/>
            <a:ext cx="6095769" cy="5158053"/>
          </a:xfrm>
          <a:solidFill>
            <a:schemeClr val="bg1"/>
          </a:solidFill>
          <a:ln>
            <a:noFill/>
          </a:ln>
        </p:spPr>
        <p:txBody>
          <a:bodyPr/>
          <a:lstStyle/>
          <a:p>
            <a:pPr lvl="0"/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300192" y="249492"/>
            <a:ext cx="2592288" cy="1297608"/>
          </a:xfrm>
        </p:spPr>
        <p:txBody>
          <a:bodyPr wrap="square"/>
          <a:lstStyle>
            <a:lvl1pPr>
              <a:lnSpc>
                <a:spcPct val="80000"/>
              </a:lnSpc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6300192" y="1660500"/>
            <a:ext cx="2592288" cy="2970000"/>
          </a:xfrm>
        </p:spPr>
        <p:txBody>
          <a:bodyPr/>
          <a:lstStyle>
            <a:lvl1pPr>
              <a:buClr>
                <a:schemeClr val="bg2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2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2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2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2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3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5D89A73A-1690-4CCF-9603-DF862003FFE0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999270815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preserve="1" userDrawn="1">
  <p:cSld name="Image and sidebar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1928813" y="4876800"/>
            <a:ext cx="6769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 eaLnBrk="1" hangingPunct="1">
              <a:defRPr/>
            </a:pPr>
            <a:r>
              <a:rPr lang="en-GB" altLang="en-US" sz="1400" dirty="0">
                <a:latin typeface="Effra Light" pitchFamily="34" charset="0"/>
              </a:rPr>
              <a:t>LIMITLESS </a:t>
            </a:r>
            <a:r>
              <a:rPr lang="en-GB" altLang="en-US" sz="1400" dirty="0">
                <a:latin typeface="Effra Bold" panose="020B0803020203020204" pitchFamily="34" charset="0"/>
              </a:rPr>
              <a:t>POTENTIAL</a:t>
            </a:r>
            <a:r>
              <a:rPr lang="en-GB" altLang="en-US" sz="1400" dirty="0">
                <a:latin typeface="Effra Light" pitchFamily="34" charset="0"/>
              </a:rPr>
              <a:t> | LIMITLESS </a:t>
            </a:r>
            <a:r>
              <a:rPr lang="en-GB" altLang="en-US" sz="1400" dirty="0">
                <a:latin typeface="Effra Bold" panose="020B0803020203020204" pitchFamily="34" charset="0"/>
              </a:rPr>
              <a:t>OPPORTUNITIES</a:t>
            </a:r>
            <a:r>
              <a:rPr lang="en-GB" altLang="en-US" sz="1400" dirty="0">
                <a:latin typeface="Effra Light" pitchFamily="34" charset="0"/>
              </a:rPr>
              <a:t> | LIMITLESS </a:t>
            </a:r>
            <a:r>
              <a:rPr lang="en-GB" altLang="en-US" sz="1400" dirty="0">
                <a:latin typeface="Effra Bold" panose="020B0803020203020204" pitchFamily="34" charset="0"/>
              </a:rPr>
              <a:t>IMPACT</a:t>
            </a:r>
          </a:p>
        </p:txBody>
      </p:sp>
      <p:pic>
        <p:nvPicPr>
          <p:cNvPr id="7" name="Picture 53" descr="Device-black"/>
          <p:cNvPicPr>
            <a:picLocks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750" y="328613"/>
            <a:ext cx="1184275" cy="382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50" descr="Device-wine"/>
          <p:cNvPicPr>
            <a:picLocks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hidden">
          <a:xfrm>
            <a:off x="7524750" y="328613"/>
            <a:ext cx="1184275" cy="38100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55" descr="Device-white"/>
          <p:cNvPicPr>
            <a:picLocks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hidden">
          <a:xfrm>
            <a:off x="7524750" y="328613"/>
            <a:ext cx="1184275" cy="38258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12"/>
          <p:cNvSpPr>
            <a:spLocks noChangeArrowheads="1"/>
          </p:cNvSpPr>
          <p:nvPr userDrawn="1"/>
        </p:nvSpPr>
        <p:spPr bwMode="auto">
          <a:xfrm>
            <a:off x="6096000" y="0"/>
            <a:ext cx="3044825" cy="515778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000">
                <a:solidFill>
                  <a:schemeClr val="tx2"/>
                </a:solidFill>
                <a:latin typeface="Effra" panose="020B0604020202020204" charset="0"/>
              </a:defRPr>
            </a:lvl1pPr>
            <a:lvl2pPr marL="742950" indent="-285750">
              <a:defRPr sz="2000">
                <a:solidFill>
                  <a:schemeClr val="tx2"/>
                </a:solidFill>
                <a:latin typeface="Effra" panose="020B0604020202020204" charset="0"/>
              </a:defRPr>
            </a:lvl2pPr>
            <a:lvl3pPr marL="1143000" indent="-228600">
              <a:defRPr sz="2000">
                <a:solidFill>
                  <a:schemeClr val="tx2"/>
                </a:solidFill>
                <a:latin typeface="Effra" panose="020B0604020202020204" charset="0"/>
              </a:defRPr>
            </a:lvl3pPr>
            <a:lvl4pPr marL="1600200" indent="-228600">
              <a:defRPr sz="2000">
                <a:solidFill>
                  <a:schemeClr val="tx2"/>
                </a:solidFill>
                <a:latin typeface="Effra" panose="020B0604020202020204" charset="0"/>
              </a:defRPr>
            </a:lvl4pPr>
            <a:lvl5pPr marL="2057400" indent="-228600">
              <a:defRPr sz="2000">
                <a:solidFill>
                  <a:schemeClr val="tx2"/>
                </a:solidFill>
                <a:latin typeface="Effra" panose="020B060402020202020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Effra" panose="020B060402020202020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Effra" panose="020B060402020202020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Effra" panose="020B060402020202020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Effra" panose="020B0604020202020204" charset="0"/>
              </a:defRPr>
            </a:lvl9pPr>
          </a:lstStyle>
          <a:p>
            <a:pPr eaLnBrk="1" hangingPunct="1"/>
            <a:endParaRPr lang="en-US" altLang="en-US" sz="2400">
              <a:solidFill>
                <a:schemeClr val="bg1"/>
              </a:solidFill>
            </a:endParaRPr>
          </a:p>
        </p:txBody>
      </p:sp>
      <p:sp>
        <p:nvSpPr>
          <p:cNvPr id="6" name="Picture Placeholder 12"/>
          <p:cNvSpPr>
            <a:spLocks noGrp="1"/>
          </p:cNvSpPr>
          <p:nvPr>
            <p:ph type="pic" sz="quarter" idx="11"/>
          </p:nvPr>
        </p:nvSpPr>
        <p:spPr>
          <a:xfrm>
            <a:off x="1" y="0"/>
            <a:ext cx="6095769" cy="5158053"/>
          </a:xfrm>
          <a:solidFill>
            <a:schemeClr val="bg1"/>
          </a:solidFill>
          <a:ln>
            <a:noFill/>
          </a:ln>
        </p:spPr>
        <p:txBody>
          <a:bodyPr/>
          <a:lstStyle/>
          <a:p>
            <a:pPr lvl="0"/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300192" y="249492"/>
            <a:ext cx="2592288" cy="1297608"/>
          </a:xfrm>
        </p:spPr>
        <p:txBody>
          <a:bodyPr wrap="square"/>
          <a:lstStyle>
            <a:lvl1pPr>
              <a:lnSpc>
                <a:spcPct val="80000"/>
              </a:lnSpc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6300192" y="1660500"/>
            <a:ext cx="2592288" cy="2970000"/>
          </a:xfrm>
        </p:spPr>
        <p:txBody>
          <a:bodyPr/>
          <a:lstStyle>
            <a:lvl1pPr marL="179705" marR="0" indent="-179705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anose="02080604020202020204" charset="0"/>
              <a:buChar char="•"/>
              <a:defRPr>
                <a:solidFill>
                  <a:schemeClr val="tx2"/>
                </a:solidFill>
              </a:defRPr>
            </a:lvl1pPr>
            <a:lvl2pPr marL="539750" marR="0" indent="-179705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63656A"/>
              </a:buClr>
              <a:buSzTx/>
              <a:buFont typeface="Effra" panose="020B0603020203020204" pitchFamily="34" charset="0"/>
              <a:buChar char="•"/>
              <a:defRPr>
                <a:solidFill>
                  <a:schemeClr val="tx2"/>
                </a:solidFill>
              </a:defRPr>
            </a:lvl2pPr>
            <a:lvl3pPr marL="899795" marR="0" indent="-179705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Effra" panose="020B0603020203020204" pitchFamily="34" charset="0"/>
              <a:buChar char="•"/>
              <a:defRPr>
                <a:solidFill>
                  <a:schemeClr val="tx2"/>
                </a:solidFill>
              </a:defRPr>
            </a:lvl3pPr>
            <a:lvl4pPr marL="1259840" marR="0" indent="-179705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Effra" panose="020B0603020203020204" pitchFamily="34" charset="0"/>
              <a:buChar char="&gt;"/>
              <a:defRPr>
                <a:solidFill>
                  <a:schemeClr val="tx2"/>
                </a:solidFill>
              </a:defRPr>
            </a:lvl4pPr>
            <a:lvl5pPr marL="1619885" marR="0" indent="-179705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Effra" panose="020B0603020203020204" pitchFamily="34" charset="0"/>
              <a:buChar char="-"/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3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A5FF22A5-BDCE-40F7-8916-DA00A2D3EA0F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382682035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preserve="1" userDrawn="1">
  <p:cSld name="Timetable (Colou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1928813" y="4876800"/>
            <a:ext cx="6769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 eaLnBrk="1" hangingPunct="1">
              <a:defRPr/>
            </a:pPr>
            <a:r>
              <a:rPr lang="en-GB" altLang="en-US" sz="1400" dirty="0">
                <a:latin typeface="Effra Light" pitchFamily="34" charset="0"/>
              </a:rPr>
              <a:t>LIMITLESS </a:t>
            </a:r>
            <a:r>
              <a:rPr lang="en-GB" altLang="en-US" sz="1400" dirty="0">
                <a:latin typeface="Effra Bold" panose="020B0803020203020204" pitchFamily="34" charset="0"/>
              </a:rPr>
              <a:t>POTENTIAL</a:t>
            </a:r>
            <a:r>
              <a:rPr lang="en-GB" altLang="en-US" sz="1400" dirty="0">
                <a:latin typeface="Effra Light" pitchFamily="34" charset="0"/>
              </a:rPr>
              <a:t> | LIMITLESS </a:t>
            </a:r>
            <a:r>
              <a:rPr lang="en-GB" altLang="en-US" sz="1400" dirty="0">
                <a:latin typeface="Effra Bold" panose="020B0803020203020204" pitchFamily="34" charset="0"/>
              </a:rPr>
              <a:t>OPPORTUNITIES</a:t>
            </a:r>
            <a:r>
              <a:rPr lang="en-GB" altLang="en-US" sz="1400" dirty="0">
                <a:latin typeface="Effra Light" pitchFamily="34" charset="0"/>
              </a:rPr>
              <a:t> | LIMITLESS </a:t>
            </a:r>
            <a:r>
              <a:rPr lang="en-GB" altLang="en-US" sz="1400" dirty="0">
                <a:latin typeface="Effra Bold" panose="020B0803020203020204" pitchFamily="34" charset="0"/>
              </a:rPr>
              <a:t>IMPACT</a:t>
            </a:r>
          </a:p>
        </p:txBody>
      </p:sp>
      <p:pic>
        <p:nvPicPr>
          <p:cNvPr id="6" name="Picture 53" descr="Device-black"/>
          <p:cNvPicPr>
            <a:picLocks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750" y="328613"/>
            <a:ext cx="1184275" cy="382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50" descr="Device-wine"/>
          <p:cNvPicPr>
            <a:picLocks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hidden">
          <a:xfrm>
            <a:off x="7524750" y="328613"/>
            <a:ext cx="1184275" cy="38100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55" descr="Device-white"/>
          <p:cNvPicPr>
            <a:picLocks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hidden">
          <a:xfrm>
            <a:off x="7524750" y="328613"/>
            <a:ext cx="1184275" cy="38258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 userDrawn="1"/>
        </p:nvSpPr>
        <p:spPr bwMode="hidden"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/>
          </a:p>
        </p:txBody>
      </p:sp>
      <p:sp>
        <p:nvSpPr>
          <p:cNvPr id="10" name="Rectangle 13"/>
          <p:cNvSpPr>
            <a:spLocks noChangeArrowheads="1"/>
          </p:cNvSpPr>
          <p:nvPr userDrawn="1"/>
        </p:nvSpPr>
        <p:spPr bwMode="auto">
          <a:xfrm>
            <a:off x="0" y="896938"/>
            <a:ext cx="9144000" cy="424656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000">
                <a:solidFill>
                  <a:schemeClr val="tx2"/>
                </a:solidFill>
                <a:latin typeface="Effra" panose="020B0604020202020204" charset="0"/>
              </a:defRPr>
            </a:lvl1pPr>
            <a:lvl2pPr marL="742950" indent="-285750">
              <a:defRPr sz="2000">
                <a:solidFill>
                  <a:schemeClr val="tx2"/>
                </a:solidFill>
                <a:latin typeface="Effra" panose="020B0604020202020204" charset="0"/>
              </a:defRPr>
            </a:lvl2pPr>
            <a:lvl3pPr marL="1143000" indent="-228600">
              <a:defRPr sz="2000">
                <a:solidFill>
                  <a:schemeClr val="tx2"/>
                </a:solidFill>
                <a:latin typeface="Effra" panose="020B0604020202020204" charset="0"/>
              </a:defRPr>
            </a:lvl3pPr>
            <a:lvl4pPr marL="1600200" indent="-228600">
              <a:defRPr sz="2000">
                <a:solidFill>
                  <a:schemeClr val="tx2"/>
                </a:solidFill>
                <a:latin typeface="Effra" panose="020B0604020202020204" charset="0"/>
              </a:defRPr>
            </a:lvl4pPr>
            <a:lvl5pPr marL="2057400" indent="-228600">
              <a:defRPr sz="2000">
                <a:solidFill>
                  <a:schemeClr val="tx2"/>
                </a:solidFill>
                <a:latin typeface="Effra" panose="020B060402020202020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Effra" panose="020B060402020202020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Effra" panose="020B060402020202020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Effra" panose="020B060402020202020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Effra" panose="020B0604020202020204" charset="0"/>
              </a:defRPr>
            </a:lvl9pPr>
          </a:lstStyle>
          <a:p>
            <a:pPr eaLnBrk="1" hangingPunct="1"/>
            <a:endParaRPr lang="en-US" altLang="en-US" sz="2400">
              <a:solidFill>
                <a:schemeClr val="bg1"/>
              </a:solidFill>
            </a:endParaRPr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251520" y="141480"/>
            <a:ext cx="8568952" cy="716624"/>
          </a:xfrm>
        </p:spPr>
        <p:txBody>
          <a:bodyPr wrap="square"/>
          <a:lstStyle>
            <a:lvl1pPr>
              <a:lnSpc>
                <a:spcPct val="800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5" name="Table Placeholder 4"/>
          <p:cNvSpPr>
            <a:spLocks noGrp="1"/>
          </p:cNvSpPr>
          <p:nvPr>
            <p:ph type="tbl" sz="quarter" idx="11"/>
          </p:nvPr>
        </p:nvSpPr>
        <p:spPr>
          <a:xfrm>
            <a:off x="251520" y="1113588"/>
            <a:ext cx="8568952" cy="3850640"/>
          </a:xfrm>
        </p:spPr>
        <p:txBody>
          <a:bodyPr/>
          <a:lstStyle/>
          <a:p>
            <a:pPr lvl="0"/>
            <a:r>
              <a:rPr lang="en-US" noProof="0"/>
              <a:t>Click icon to add table</a:t>
            </a:r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548491866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preserve="1" userDrawn="1">
  <p:cSld name="Timetable (Grey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1928813" y="4876800"/>
            <a:ext cx="6769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 eaLnBrk="1" hangingPunct="1">
              <a:defRPr/>
            </a:pPr>
            <a:r>
              <a:rPr lang="en-GB" altLang="en-US" sz="1400" dirty="0">
                <a:latin typeface="Effra Light" pitchFamily="34" charset="0"/>
              </a:rPr>
              <a:t>LIMITLESS </a:t>
            </a:r>
            <a:r>
              <a:rPr lang="en-GB" altLang="en-US" sz="1400" dirty="0">
                <a:latin typeface="Effra Bold" panose="020B0803020203020204" pitchFamily="34" charset="0"/>
              </a:rPr>
              <a:t>POTENTIAL</a:t>
            </a:r>
            <a:r>
              <a:rPr lang="en-GB" altLang="en-US" sz="1400" dirty="0">
                <a:latin typeface="Effra Light" pitchFamily="34" charset="0"/>
              </a:rPr>
              <a:t> | LIMITLESS </a:t>
            </a:r>
            <a:r>
              <a:rPr lang="en-GB" altLang="en-US" sz="1400" dirty="0">
                <a:latin typeface="Effra Bold" panose="020B0803020203020204" pitchFamily="34" charset="0"/>
              </a:rPr>
              <a:t>OPPORTUNITIES</a:t>
            </a:r>
            <a:r>
              <a:rPr lang="en-GB" altLang="en-US" sz="1400" dirty="0">
                <a:latin typeface="Effra Light" pitchFamily="34" charset="0"/>
              </a:rPr>
              <a:t> | LIMITLESS </a:t>
            </a:r>
            <a:r>
              <a:rPr lang="en-GB" altLang="en-US" sz="1400" dirty="0">
                <a:latin typeface="Effra Bold" panose="020B0803020203020204" pitchFamily="34" charset="0"/>
              </a:rPr>
              <a:t>IMPACT</a:t>
            </a:r>
          </a:p>
        </p:txBody>
      </p:sp>
      <p:pic>
        <p:nvPicPr>
          <p:cNvPr id="6" name="Picture 53" descr="Device-black"/>
          <p:cNvPicPr>
            <a:picLocks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750" y="328613"/>
            <a:ext cx="1184275" cy="382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50" descr="Device-wine"/>
          <p:cNvPicPr>
            <a:picLocks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hidden">
          <a:xfrm>
            <a:off x="7524750" y="328613"/>
            <a:ext cx="1184275" cy="38100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55" descr="Device-white"/>
          <p:cNvPicPr>
            <a:picLocks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hidden">
          <a:xfrm>
            <a:off x="7524750" y="328613"/>
            <a:ext cx="1184275" cy="38258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 userDrawn="1"/>
        </p:nvSpPr>
        <p:spPr bwMode="hidden">
          <a:xfrm>
            <a:off x="0" y="0"/>
            <a:ext cx="9144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/>
          </a:p>
        </p:txBody>
      </p:sp>
      <p:sp>
        <p:nvSpPr>
          <p:cNvPr id="10" name="Rectangle 13"/>
          <p:cNvSpPr>
            <a:spLocks noChangeArrowheads="1"/>
          </p:cNvSpPr>
          <p:nvPr userDrawn="1"/>
        </p:nvSpPr>
        <p:spPr bwMode="auto">
          <a:xfrm>
            <a:off x="0" y="896938"/>
            <a:ext cx="9144000" cy="424656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000">
                <a:solidFill>
                  <a:schemeClr val="tx2"/>
                </a:solidFill>
                <a:latin typeface="Effra" panose="020B0604020202020204" charset="0"/>
              </a:defRPr>
            </a:lvl1pPr>
            <a:lvl2pPr marL="742950" indent="-285750">
              <a:defRPr sz="2000">
                <a:solidFill>
                  <a:schemeClr val="tx2"/>
                </a:solidFill>
                <a:latin typeface="Effra" panose="020B0604020202020204" charset="0"/>
              </a:defRPr>
            </a:lvl2pPr>
            <a:lvl3pPr marL="1143000" indent="-228600">
              <a:defRPr sz="2000">
                <a:solidFill>
                  <a:schemeClr val="tx2"/>
                </a:solidFill>
                <a:latin typeface="Effra" panose="020B0604020202020204" charset="0"/>
              </a:defRPr>
            </a:lvl3pPr>
            <a:lvl4pPr marL="1600200" indent="-228600">
              <a:defRPr sz="2000">
                <a:solidFill>
                  <a:schemeClr val="tx2"/>
                </a:solidFill>
                <a:latin typeface="Effra" panose="020B0604020202020204" charset="0"/>
              </a:defRPr>
            </a:lvl4pPr>
            <a:lvl5pPr marL="2057400" indent="-228600">
              <a:defRPr sz="2000">
                <a:solidFill>
                  <a:schemeClr val="tx2"/>
                </a:solidFill>
                <a:latin typeface="Effra" panose="020B060402020202020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Effra" panose="020B060402020202020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Effra" panose="020B060402020202020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Effra" panose="020B060402020202020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Effra" panose="020B0604020202020204" charset="0"/>
              </a:defRPr>
            </a:lvl9pPr>
          </a:lstStyle>
          <a:p>
            <a:pPr eaLnBrk="1" hangingPunct="1"/>
            <a:endParaRPr lang="en-US" altLang="en-US" sz="2400">
              <a:solidFill>
                <a:schemeClr val="bg1"/>
              </a:solidFill>
            </a:endParaRPr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251520" y="141480"/>
            <a:ext cx="8568952" cy="716624"/>
          </a:xfrm>
        </p:spPr>
        <p:txBody>
          <a:bodyPr wrap="square"/>
          <a:lstStyle>
            <a:lvl1pPr>
              <a:lnSpc>
                <a:spcPct val="800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5" name="Table Placeholder 4"/>
          <p:cNvSpPr>
            <a:spLocks noGrp="1"/>
          </p:cNvSpPr>
          <p:nvPr>
            <p:ph type="tbl" sz="quarter" idx="11"/>
          </p:nvPr>
        </p:nvSpPr>
        <p:spPr>
          <a:xfrm>
            <a:off x="251520" y="1113588"/>
            <a:ext cx="8568952" cy="3850640"/>
          </a:xfrm>
        </p:spPr>
        <p:txBody>
          <a:bodyPr/>
          <a:lstStyle/>
          <a:p>
            <a:pPr lvl="0"/>
            <a:r>
              <a:rPr lang="en-US" noProof="0"/>
              <a:t>Click icon to add table</a:t>
            </a:r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062224443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preserve="1" userDrawn="1">
  <p:cSld name="Timetable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1928813" y="4876800"/>
            <a:ext cx="6769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 eaLnBrk="1" hangingPunct="1">
              <a:defRPr/>
            </a:pPr>
            <a:r>
              <a:rPr lang="en-GB" altLang="en-US" sz="1400" dirty="0">
                <a:latin typeface="Effra Light" pitchFamily="34" charset="0"/>
              </a:rPr>
              <a:t>LIMITLESS </a:t>
            </a:r>
            <a:r>
              <a:rPr lang="en-GB" altLang="en-US" sz="1400" dirty="0">
                <a:latin typeface="Effra Bold" panose="020B0803020203020204" pitchFamily="34" charset="0"/>
              </a:rPr>
              <a:t>POTENTIAL</a:t>
            </a:r>
            <a:r>
              <a:rPr lang="en-GB" altLang="en-US" sz="1400" dirty="0">
                <a:latin typeface="Effra Light" pitchFamily="34" charset="0"/>
              </a:rPr>
              <a:t> | LIMITLESS </a:t>
            </a:r>
            <a:r>
              <a:rPr lang="en-GB" altLang="en-US" sz="1400" dirty="0">
                <a:latin typeface="Effra Bold" panose="020B0803020203020204" pitchFamily="34" charset="0"/>
              </a:rPr>
              <a:t>OPPORTUNITIES</a:t>
            </a:r>
            <a:r>
              <a:rPr lang="en-GB" altLang="en-US" sz="1400" dirty="0">
                <a:latin typeface="Effra Light" pitchFamily="34" charset="0"/>
              </a:rPr>
              <a:t> | LIMITLESS </a:t>
            </a:r>
            <a:r>
              <a:rPr lang="en-GB" altLang="en-US" sz="1400" dirty="0">
                <a:latin typeface="Effra Bold" panose="020B0803020203020204" pitchFamily="34" charset="0"/>
              </a:rPr>
              <a:t>IMPACT</a:t>
            </a:r>
          </a:p>
        </p:txBody>
      </p:sp>
      <p:pic>
        <p:nvPicPr>
          <p:cNvPr id="6" name="Picture 53" descr="Device-black"/>
          <p:cNvPicPr>
            <a:picLocks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750" y="328613"/>
            <a:ext cx="1184275" cy="382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50" descr="Device-wine"/>
          <p:cNvPicPr>
            <a:picLocks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hidden">
          <a:xfrm>
            <a:off x="7524750" y="328613"/>
            <a:ext cx="1184275" cy="38100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55" descr="Device-white"/>
          <p:cNvPicPr>
            <a:picLocks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hidden">
          <a:xfrm>
            <a:off x="7524750" y="328613"/>
            <a:ext cx="1184275" cy="38258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 userDrawn="1"/>
        </p:nvSpPr>
        <p:spPr bwMode="hidden"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/>
          </a:p>
        </p:txBody>
      </p:sp>
      <p:sp>
        <p:nvSpPr>
          <p:cNvPr id="10" name="Rectangle 13"/>
          <p:cNvSpPr>
            <a:spLocks noChangeArrowheads="1"/>
          </p:cNvSpPr>
          <p:nvPr userDrawn="1"/>
        </p:nvSpPr>
        <p:spPr bwMode="auto">
          <a:xfrm>
            <a:off x="0" y="896938"/>
            <a:ext cx="9144000" cy="424656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000">
                <a:solidFill>
                  <a:schemeClr val="tx2"/>
                </a:solidFill>
                <a:latin typeface="Effra" panose="020B0604020202020204" charset="0"/>
              </a:defRPr>
            </a:lvl1pPr>
            <a:lvl2pPr marL="742950" indent="-285750">
              <a:defRPr sz="2000">
                <a:solidFill>
                  <a:schemeClr val="tx2"/>
                </a:solidFill>
                <a:latin typeface="Effra" panose="020B0604020202020204" charset="0"/>
              </a:defRPr>
            </a:lvl2pPr>
            <a:lvl3pPr marL="1143000" indent="-228600">
              <a:defRPr sz="2000">
                <a:solidFill>
                  <a:schemeClr val="tx2"/>
                </a:solidFill>
                <a:latin typeface="Effra" panose="020B0604020202020204" charset="0"/>
              </a:defRPr>
            </a:lvl3pPr>
            <a:lvl4pPr marL="1600200" indent="-228600">
              <a:defRPr sz="2000">
                <a:solidFill>
                  <a:schemeClr val="tx2"/>
                </a:solidFill>
                <a:latin typeface="Effra" panose="020B0604020202020204" charset="0"/>
              </a:defRPr>
            </a:lvl4pPr>
            <a:lvl5pPr marL="2057400" indent="-228600">
              <a:defRPr sz="2000">
                <a:solidFill>
                  <a:schemeClr val="tx2"/>
                </a:solidFill>
                <a:latin typeface="Effra" panose="020B060402020202020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Effra" panose="020B060402020202020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Effra" panose="020B060402020202020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Effra" panose="020B060402020202020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Effra" panose="020B0604020202020204" charset="0"/>
              </a:defRPr>
            </a:lvl9pPr>
          </a:lstStyle>
          <a:p>
            <a:pPr eaLnBrk="1" hangingPunct="1"/>
            <a:endParaRPr lang="en-US" altLang="en-US" sz="2400">
              <a:solidFill>
                <a:schemeClr val="bg1"/>
              </a:solidFill>
            </a:endParaRPr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251520" y="141480"/>
            <a:ext cx="8568952" cy="716624"/>
          </a:xfrm>
        </p:spPr>
        <p:txBody>
          <a:bodyPr wrap="square"/>
          <a:lstStyle>
            <a:lvl1pPr>
              <a:lnSpc>
                <a:spcPct val="80000"/>
              </a:lnSpc>
              <a:defRPr sz="360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5" name="Table Placeholder 4"/>
          <p:cNvSpPr>
            <a:spLocks noGrp="1"/>
          </p:cNvSpPr>
          <p:nvPr>
            <p:ph type="tbl" sz="quarter" idx="11"/>
          </p:nvPr>
        </p:nvSpPr>
        <p:spPr>
          <a:xfrm>
            <a:off x="251520" y="1113588"/>
            <a:ext cx="8568952" cy="3850640"/>
          </a:xfrm>
        </p:spPr>
        <p:txBody>
          <a:bodyPr/>
          <a:lstStyle/>
          <a:p>
            <a:pPr lvl="0"/>
            <a:r>
              <a:rPr lang="en-US" noProof="0"/>
              <a:t>Click icon to add table</a:t>
            </a:r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31372902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/>
          <a:lstStyle>
            <a:lvl1pPr algn="ctr">
              <a:defRPr sz="3375"/>
            </a:lvl1pPr>
          </a:lstStyle>
          <a:p>
            <a:r>
              <a:rPr lang="en-US" noProof="1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350"/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5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 noProof="1"/>
              <a:t>Click to edit Master subtitle style</a:t>
            </a:r>
          </a:p>
        </p:txBody>
      </p:sp>
      <p:sp>
        <p:nvSpPr>
          <p:cNvPr id="4" name="Date Placeholder 1027"/>
          <p:cNvSpPr>
            <a:spLocks noGrp="1"/>
          </p:cNvSpPr>
          <p:nvPr>
            <p:ph type="dt" sz="half" idx="10"/>
          </p:nvPr>
        </p:nvSpPr>
        <p:spPr>
          <a:xfrm>
            <a:off x="457200" y="4684713"/>
            <a:ext cx="2133600" cy="357187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+mn-lt"/>
              </a:defRPr>
            </a:lvl1pPr>
          </a:lstStyle>
          <a:p>
            <a:pPr>
              <a:defRPr/>
            </a:pPr>
            <a:fld id="{CDC63CA9-2863-4C1C-9C8F-58E2FE97848E}" type="datetimeFigureOut">
              <a:rPr lang="en-US" altLang="en-US"/>
              <a:pPr>
                <a:defRPr/>
              </a:pPr>
              <a:t>10/24/2021</a:t>
            </a:fld>
            <a:endParaRPr lang="en-US" altLang="en-US"/>
          </a:p>
        </p:txBody>
      </p:sp>
      <p:sp>
        <p:nvSpPr>
          <p:cNvPr id="5" name="Footer Placeholder 1028"/>
          <p:cNvSpPr>
            <a:spLocks noGrp="1"/>
          </p:cNvSpPr>
          <p:nvPr>
            <p:ph type="ftr" sz="quarter" idx="11"/>
          </p:nvPr>
        </p:nvSpPr>
        <p:spPr>
          <a:xfrm>
            <a:off x="3124200" y="4684713"/>
            <a:ext cx="2895600" cy="357187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10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13758FB-6AB2-4D3E-8820-9BBA0891808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862617"/>
      </p:ext>
    </p:extLst>
  </p:cSld>
  <p:clrMapOvr>
    <a:masterClrMapping/>
  </p:clrMapOvr>
  <p:transition>
    <p:fade/>
  </p:transition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chemeClr val="accent1"/>
              </a:buClr>
              <a:defRPr/>
            </a:lvl1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Rectangle 13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EEBCD9-9174-4C00-A088-B9BE81ADA03F}" type="slidenum">
              <a:rPr lang="en-GB" altLang="en-US"/>
              <a:pPr>
                <a:defRPr/>
              </a:pPr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2623462242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2504" cy="3394472"/>
          </a:xfrm>
        </p:spPr>
        <p:txBody>
          <a:bodyPr/>
          <a:lstStyle/>
          <a:p>
            <a:pPr lvl="0"/>
            <a:r>
              <a:rPr lang="en-US" noProof="1"/>
              <a:t>Click to edit Master text styles</a:t>
            </a:r>
          </a:p>
          <a:p>
            <a:pPr lvl="1"/>
            <a:r>
              <a:rPr lang="en-US" noProof="1"/>
              <a:t>Second level</a:t>
            </a:r>
          </a:p>
          <a:p>
            <a:pPr lvl="2"/>
            <a:r>
              <a:rPr lang="en-US" noProof="1"/>
              <a:t>Third level</a:t>
            </a:r>
          </a:p>
          <a:p>
            <a:pPr lvl="3"/>
            <a:r>
              <a:rPr lang="en-US" noProof="1"/>
              <a:t>Fourth level</a:t>
            </a:r>
          </a:p>
          <a:p>
            <a:pPr lvl="4"/>
            <a:r>
              <a:rPr lang="en-US" noProof="1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4296" y="1200151"/>
            <a:ext cx="4032504" cy="3394472"/>
          </a:xfrm>
        </p:spPr>
        <p:txBody>
          <a:bodyPr/>
          <a:lstStyle/>
          <a:p>
            <a:pPr lvl="0"/>
            <a:r>
              <a:rPr lang="en-US" noProof="1"/>
              <a:t>Click to edit Master text styles</a:t>
            </a:r>
          </a:p>
          <a:p>
            <a:pPr lvl="1"/>
            <a:r>
              <a:rPr lang="en-US" noProof="1"/>
              <a:t>Second level</a:t>
            </a:r>
          </a:p>
          <a:p>
            <a:pPr lvl="2"/>
            <a:r>
              <a:rPr lang="en-US" noProof="1"/>
              <a:t>Third level</a:t>
            </a:r>
          </a:p>
          <a:p>
            <a:pPr lvl="3"/>
            <a:r>
              <a:rPr lang="en-US" noProof="1"/>
              <a:t>Fourth level</a:t>
            </a:r>
          </a:p>
          <a:p>
            <a:pPr lvl="4"/>
            <a:r>
              <a:rPr lang="en-US" noProof="1"/>
              <a:t>Fifth level</a:t>
            </a:r>
          </a:p>
        </p:txBody>
      </p:sp>
      <p:sp>
        <p:nvSpPr>
          <p:cNvPr id="5" name="Date Placeholder 1027"/>
          <p:cNvSpPr>
            <a:spLocks noGrp="1"/>
          </p:cNvSpPr>
          <p:nvPr>
            <p:ph type="dt" sz="half" idx="10"/>
          </p:nvPr>
        </p:nvSpPr>
        <p:spPr>
          <a:xfrm>
            <a:off x="457200" y="4684713"/>
            <a:ext cx="2133600" cy="357187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+mn-lt"/>
              </a:defRPr>
            </a:lvl1pPr>
          </a:lstStyle>
          <a:p>
            <a:pPr>
              <a:defRPr/>
            </a:pPr>
            <a:fld id="{F1562241-94B9-40D7-87A5-05E5CEEBA2BE}" type="datetimeFigureOut">
              <a:rPr lang="en-US" altLang="en-US"/>
              <a:pPr>
                <a:defRPr/>
              </a:pPr>
              <a:t>10/24/2021</a:t>
            </a:fld>
            <a:endParaRPr lang="en-US" altLang="en-US"/>
          </a:p>
        </p:txBody>
      </p:sp>
      <p:sp>
        <p:nvSpPr>
          <p:cNvPr id="6" name="Footer Placeholder 1028"/>
          <p:cNvSpPr>
            <a:spLocks noGrp="1"/>
          </p:cNvSpPr>
          <p:nvPr>
            <p:ph type="ftr" sz="quarter" idx="11"/>
          </p:nvPr>
        </p:nvSpPr>
        <p:spPr>
          <a:xfrm>
            <a:off x="3124200" y="4684713"/>
            <a:ext cx="2895600" cy="357187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10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090C0B8-0492-4B7D-B733-53D47FB2A5E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089008"/>
      </p:ext>
    </p:extLst>
  </p:cSld>
  <p:clrMapOvr>
    <a:masterClrMapping/>
  </p:clrMapOvr>
  <p:transition>
    <p:fade/>
  </p:transition>
  <p:hf sldNum="0"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D96C138-A0C4-4340-B74D-6F0CD4DEC2CD}" type="datetimeFigureOut">
              <a:rPr lang="en-US" altLang="en-US" smtClean="0"/>
              <a:pPr>
                <a:defRPr/>
              </a:pPr>
              <a:t>10/24/2021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A08E3E1-EDE7-4033-BA08-0F3655193C0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036685"/>
      </p:ext>
    </p:extLst>
  </p:cSld>
  <p:clrMapOvr>
    <a:masterClrMapping/>
  </p:clrMapOvr>
  <p:transition>
    <p:fade/>
  </p:transition>
  <p:hf sldNum="0"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B75B6EF-FA4B-4EBE-AF6A-7A35928A581D}" type="datetimeFigureOut">
              <a:rPr lang="en-US" smtClean="0"/>
              <a:pPr>
                <a:defRPr/>
              </a:pPr>
              <a:t>10/24/2021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35B453-7314-4BBD-9303-11C6BECC4B0D}" type="slidenum">
              <a:rPr lang="en-GB" altLang="en-US" smtClean="0"/>
              <a:pPr>
                <a:defRPr/>
              </a:pPr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1578190084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DFA8456-EFE9-4973-A4DC-8967F112F6FD}" type="datetimeFigureOut">
              <a:rPr lang="en-US" smtClean="0"/>
              <a:pPr>
                <a:defRPr/>
              </a:pPr>
              <a:t>10/24/2021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83EA458-A00F-4FCF-A4D2-CE35A1127597}" type="slidenum">
              <a:rPr lang="en-GB" altLang="en-US" smtClean="0"/>
              <a:pPr>
                <a:defRPr/>
              </a:pPr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587307149"/>
      </p:ext>
    </p:extLst>
  </p:cSld>
  <p:clrMapOvr>
    <a:masterClrMapping/>
  </p:clrMapOvr>
  <p:transition>
    <p:fade/>
  </p:transition>
  <p:hf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F7432CB-609A-4073-A00A-2C8A7923E480}" type="datetimeFigureOut">
              <a:rPr lang="en-US" altLang="en-US" smtClean="0"/>
              <a:pPr>
                <a:defRPr/>
              </a:pPr>
              <a:t>10/24/2021</a:t>
            </a:fld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1FBC033-1D56-4E21-9D51-FFCA08BFDC5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394665"/>
      </p:ext>
    </p:extLst>
  </p:cSld>
  <p:clrMapOvr>
    <a:masterClrMapping/>
  </p:clrMapOvr>
  <p:transition>
    <p:fade/>
  </p:transition>
  <p:hf sldNum="0"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EDF30D0-F1F8-45C1-A1BC-22A99C13BE84}" type="datetimeFigureOut">
              <a:rPr lang="en-US" smtClean="0"/>
              <a:pPr>
                <a:defRPr/>
              </a:pPr>
              <a:t>10/24/2021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FC9FC41-64C0-445B-B5F6-BF3E976EB4AE}" type="slidenum">
              <a:rPr lang="en-GB" altLang="en-US" smtClean="0"/>
              <a:pPr>
                <a:defRPr/>
              </a:pPr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132877089"/>
      </p:ext>
    </p:extLst>
  </p:cSld>
  <p:clrMapOvr>
    <a:masterClrMapping/>
  </p:clrMapOvr>
  <p:transition>
    <p:fade/>
  </p:transition>
  <p:hf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453FA37-56EC-4856-AA87-0FB37638EE1E}" type="datetimeFigureOut">
              <a:rPr lang="en-US" smtClean="0"/>
              <a:pPr>
                <a:defRPr/>
              </a:pPr>
              <a:t>10/24/2021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EAE04A5-F6AC-43BF-B975-8B278B8ABABB}" type="slidenum">
              <a:rPr lang="en-GB" altLang="en-US" smtClean="0"/>
              <a:pPr>
                <a:defRPr/>
              </a:pPr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2072397627"/>
      </p:ext>
    </p:extLst>
  </p:cSld>
  <p:clrMapOvr>
    <a:masterClrMapping/>
  </p:clrMapOvr>
  <p:transition>
    <p:fade/>
  </p:transition>
  <p:hf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B6D33F0-C866-49CD-9A8D-87C788497108}" type="datetimeFigureOut">
              <a:rPr lang="en-US" smtClean="0"/>
              <a:pPr>
                <a:defRPr/>
              </a:pPr>
              <a:t>10/24/2021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6FF0013-1DD6-4175-BFB9-CB285DE91374}" type="slidenum">
              <a:rPr lang="en-GB" altLang="en-US" smtClean="0"/>
              <a:pPr>
                <a:defRPr/>
              </a:pPr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3668172707"/>
      </p:ext>
    </p:extLst>
  </p:cSld>
  <p:clrMapOvr>
    <a:masterClrMapping/>
  </p:clrMapOvr>
  <p:transition>
    <p:fade/>
  </p:transition>
  <p:hf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38BC874-228D-4345-BCB2-1B94E993F020}" type="datetimeFigureOut">
              <a:rPr lang="en-US" smtClean="0"/>
              <a:pPr>
                <a:defRPr/>
              </a:pPr>
              <a:t>10/24/2021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A9B3C0A-43B8-4C34-B1A8-5838DA63F31D}" type="slidenum">
              <a:rPr lang="en-GB" altLang="en-US" smtClean="0"/>
              <a:pPr>
                <a:defRPr/>
              </a:pPr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3964958134"/>
      </p:ext>
    </p:extLst>
  </p:cSld>
  <p:clrMapOvr>
    <a:masterClrMapping/>
  </p:clrMapOvr>
  <p:transition>
    <p:fade/>
  </p:transition>
  <p:hf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4B99DC9-2CCD-454E-B26E-EDCE3CD1F413}" type="datetimeFigureOut">
              <a:rPr lang="en-US" smtClean="0"/>
              <a:pPr>
                <a:defRPr/>
              </a:pPr>
              <a:t>10/24/2021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88F806E-E709-44A5-86CC-0759AFD05035}" type="slidenum">
              <a:rPr lang="en-GB" altLang="en-US" smtClean="0"/>
              <a:pPr>
                <a:defRPr/>
              </a:pPr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1354688316"/>
      </p:ext>
    </p:extLst>
  </p:cSld>
  <p:clrMapOvr>
    <a:masterClrMapping/>
  </p:clrMapOvr>
  <p:transition>
    <p:fade/>
  </p:transition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preserve="1" userDrawn="1">
  <p:cSld name="Title Slide (Colou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1928813" y="4876800"/>
            <a:ext cx="6769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 eaLnBrk="1" hangingPunct="1">
              <a:defRPr/>
            </a:pPr>
            <a:r>
              <a:rPr lang="en-GB" altLang="en-US" sz="1400" dirty="0">
                <a:latin typeface="Effra Light" pitchFamily="34" charset="0"/>
              </a:rPr>
              <a:t>LIMITLESS </a:t>
            </a:r>
            <a:r>
              <a:rPr lang="en-GB" altLang="en-US" sz="1400" dirty="0">
                <a:latin typeface="Effra Bold" panose="020B0803020203020204" pitchFamily="34" charset="0"/>
              </a:rPr>
              <a:t>POTENTIAL</a:t>
            </a:r>
            <a:r>
              <a:rPr lang="en-GB" altLang="en-US" sz="1400" dirty="0">
                <a:latin typeface="Effra Light" pitchFamily="34" charset="0"/>
              </a:rPr>
              <a:t> | LIMITLESS </a:t>
            </a:r>
            <a:r>
              <a:rPr lang="en-GB" altLang="en-US" sz="1400" dirty="0">
                <a:latin typeface="Effra Bold" panose="020B0803020203020204" pitchFamily="34" charset="0"/>
              </a:rPr>
              <a:t>OPPORTUNITIES</a:t>
            </a:r>
            <a:r>
              <a:rPr lang="en-GB" altLang="en-US" sz="1400" dirty="0">
                <a:latin typeface="Effra Light" pitchFamily="34" charset="0"/>
              </a:rPr>
              <a:t> | LIMITLESS </a:t>
            </a:r>
            <a:r>
              <a:rPr lang="en-GB" altLang="en-US" sz="1400" dirty="0">
                <a:latin typeface="Effra Bold" panose="020B0803020203020204" pitchFamily="34" charset="0"/>
              </a:rPr>
              <a:t>IMPACT</a:t>
            </a:r>
          </a:p>
        </p:txBody>
      </p:sp>
      <p:pic>
        <p:nvPicPr>
          <p:cNvPr id="7" name="Picture 53" descr="Device-black"/>
          <p:cNvPicPr>
            <a:picLocks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750" y="328613"/>
            <a:ext cx="1184275" cy="382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50" descr="Device-wine"/>
          <p:cNvPicPr>
            <a:picLocks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hidden">
          <a:xfrm>
            <a:off x="7524750" y="328613"/>
            <a:ext cx="1184275" cy="38100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55" descr="Device-white"/>
          <p:cNvPicPr>
            <a:picLocks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hidden">
          <a:xfrm>
            <a:off x="7524750" y="328613"/>
            <a:ext cx="1184275" cy="38258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/>
          <p:cNvSpPr/>
          <p:nvPr userDrawn="1"/>
        </p:nvSpPr>
        <p:spPr bwMode="hidden">
          <a:xfrm>
            <a:off x="0" y="3429000"/>
            <a:ext cx="9144000" cy="1714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/>
          </a:p>
        </p:txBody>
      </p:sp>
      <p:pic>
        <p:nvPicPr>
          <p:cNvPr id="11" name="Picture 4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58" t="424" r="7953" b="22234"/>
          <a:stretch>
            <a:fillRect/>
          </a:stretch>
        </p:blipFill>
        <p:spPr bwMode="auto">
          <a:xfrm>
            <a:off x="0" y="1714500"/>
            <a:ext cx="9144000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11"/>
          <p:cNvSpPr/>
          <p:nvPr userDrawn="1"/>
        </p:nvSpPr>
        <p:spPr bwMode="hidden">
          <a:xfrm>
            <a:off x="0" y="0"/>
            <a:ext cx="9144000" cy="1714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/>
          </a:p>
        </p:txBody>
      </p:sp>
      <p:sp>
        <p:nvSpPr>
          <p:cNvPr id="13" name="TextBox 12"/>
          <p:cNvSpPr txBox="1">
            <a:spLocks noChangeArrowheads="1"/>
          </p:cNvSpPr>
          <p:nvPr userDrawn="1"/>
        </p:nvSpPr>
        <p:spPr bwMode="auto">
          <a:xfrm>
            <a:off x="1928813" y="4876800"/>
            <a:ext cx="6769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 eaLnBrk="1" hangingPunct="1">
              <a:defRPr/>
            </a:pPr>
            <a:r>
              <a:rPr lang="en-GB" altLang="en-US" sz="1400" dirty="0">
                <a:solidFill>
                  <a:schemeClr val="bg1"/>
                </a:solidFill>
                <a:latin typeface="Effra Light" pitchFamily="34" charset="0"/>
              </a:rPr>
              <a:t>LIMITLESS </a:t>
            </a:r>
            <a:r>
              <a:rPr lang="en-GB" altLang="en-US" sz="1400" dirty="0">
                <a:solidFill>
                  <a:schemeClr val="bg1"/>
                </a:solidFill>
                <a:latin typeface="Effra Bold" panose="020B0803020203020204" pitchFamily="34" charset="0"/>
              </a:rPr>
              <a:t>POTENTIAL</a:t>
            </a:r>
            <a:r>
              <a:rPr lang="en-GB" altLang="en-US" sz="1400" dirty="0">
                <a:solidFill>
                  <a:schemeClr val="bg1"/>
                </a:solidFill>
                <a:latin typeface="Effra Light" pitchFamily="34" charset="0"/>
              </a:rPr>
              <a:t> | LIMITLESS </a:t>
            </a:r>
            <a:r>
              <a:rPr lang="en-GB" altLang="en-US" sz="1400" dirty="0">
                <a:solidFill>
                  <a:schemeClr val="bg1"/>
                </a:solidFill>
                <a:latin typeface="Effra Bold" panose="020B0803020203020204" pitchFamily="34" charset="0"/>
              </a:rPr>
              <a:t>OPPORTUNITIES</a:t>
            </a:r>
            <a:r>
              <a:rPr lang="en-GB" altLang="en-US" sz="1400" dirty="0">
                <a:solidFill>
                  <a:schemeClr val="bg1"/>
                </a:solidFill>
                <a:latin typeface="Effra Light" pitchFamily="34" charset="0"/>
              </a:rPr>
              <a:t> | LIMITLESS </a:t>
            </a:r>
            <a:r>
              <a:rPr lang="en-GB" altLang="en-US" sz="1400" dirty="0">
                <a:solidFill>
                  <a:schemeClr val="bg1"/>
                </a:solidFill>
                <a:latin typeface="Effra Bold" panose="020B0803020203020204" pitchFamily="34" charset="0"/>
              </a:rPr>
              <a:t>IMPACT</a:t>
            </a:r>
          </a:p>
        </p:txBody>
      </p:sp>
      <p:sp>
        <p:nvSpPr>
          <p:cNvPr id="15" name="TextBox 16"/>
          <p:cNvSpPr txBox="1">
            <a:spLocks noChangeArrowheads="1"/>
          </p:cNvSpPr>
          <p:nvPr userDrawn="1"/>
        </p:nvSpPr>
        <p:spPr bwMode="auto">
          <a:xfrm>
            <a:off x="425450" y="4984750"/>
            <a:ext cx="2016125" cy="123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 sz="2000">
                <a:solidFill>
                  <a:schemeClr val="tx2"/>
                </a:solidFill>
                <a:latin typeface="Effra" panose="020B0604020202020204" charset="0"/>
              </a:defRPr>
            </a:lvl1pPr>
            <a:lvl2pPr marL="742950" indent="-285750">
              <a:defRPr sz="2000">
                <a:solidFill>
                  <a:schemeClr val="tx2"/>
                </a:solidFill>
                <a:latin typeface="Effra" panose="020B0604020202020204" charset="0"/>
              </a:defRPr>
            </a:lvl2pPr>
            <a:lvl3pPr marL="1143000" indent="-228600">
              <a:defRPr sz="2000">
                <a:solidFill>
                  <a:schemeClr val="tx2"/>
                </a:solidFill>
                <a:latin typeface="Effra" panose="020B0604020202020204" charset="0"/>
              </a:defRPr>
            </a:lvl3pPr>
            <a:lvl4pPr marL="1600200" indent="-228600">
              <a:defRPr sz="2000">
                <a:solidFill>
                  <a:schemeClr val="tx2"/>
                </a:solidFill>
                <a:latin typeface="Effra" panose="020B0604020202020204" charset="0"/>
              </a:defRPr>
            </a:lvl4pPr>
            <a:lvl5pPr marL="2057400" indent="-228600">
              <a:defRPr sz="2000">
                <a:solidFill>
                  <a:schemeClr val="tx2"/>
                </a:solidFill>
                <a:latin typeface="Effra" panose="020B060402020202020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Effra" panose="020B060402020202020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Effra" panose="020B060402020202020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Effra" panose="020B060402020202020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Effra" panose="020B0604020202020204" charset="0"/>
              </a:defRPr>
            </a:lvl9pPr>
          </a:lstStyle>
          <a:p>
            <a:pPr eaLnBrk="1" hangingPunct="1">
              <a:spcBef>
                <a:spcPct val="20000"/>
              </a:spcBef>
              <a:buClr>
                <a:srgbClr val="D2002E"/>
              </a:buClr>
              <a:buFont typeface="Arial" panose="020B0604020202020204" pitchFamily="34" charset="0"/>
              <a:buNone/>
            </a:pPr>
            <a:r>
              <a:rPr lang="en-GB" altLang="en-US" sz="800">
                <a:solidFill>
                  <a:schemeClr val="bg2"/>
                </a:solidFill>
              </a:rPr>
              <a:t>Copyright University of Reading</a:t>
            </a:r>
          </a:p>
        </p:txBody>
      </p:sp>
      <p:pic>
        <p:nvPicPr>
          <p:cNvPr id="16" name="Picture 55"/>
          <p:cNvPicPr>
            <a:picLocks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hidden">
          <a:xfrm>
            <a:off x="7524750" y="330200"/>
            <a:ext cx="1184275" cy="385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84" name="Rectangle 12"/>
          <p:cNvSpPr>
            <a:spLocks noGrp="1" noChangeArrowheads="1"/>
          </p:cNvSpPr>
          <p:nvPr>
            <p:ph type="subTitle" idx="1"/>
          </p:nvPr>
        </p:nvSpPr>
        <p:spPr>
          <a:xfrm>
            <a:off x="424800" y="3489852"/>
            <a:ext cx="7920038" cy="694134"/>
          </a:xfrm>
        </p:spPr>
        <p:txBody>
          <a:bodyPr/>
          <a:lstStyle>
            <a:lvl1pPr marL="0" indent="0"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en-US" noProof="0"/>
              <a:t>Click to edit Master subtitle style</a:t>
            </a:r>
            <a:endParaRPr lang="en-GB" altLang="en-US" noProof="0" dirty="0"/>
          </a:p>
        </p:txBody>
      </p:sp>
      <p:sp>
        <p:nvSpPr>
          <p:cNvPr id="14" name="Rectangle 11"/>
          <p:cNvSpPr>
            <a:spLocks noGrp="1" noChangeArrowheads="1"/>
          </p:cNvSpPr>
          <p:nvPr>
            <p:ph type="ctrTitle"/>
          </p:nvPr>
        </p:nvSpPr>
        <p:spPr>
          <a:xfrm>
            <a:off x="424800" y="857250"/>
            <a:ext cx="8280000" cy="689850"/>
          </a:xfrm>
        </p:spPr>
        <p:txBody>
          <a:bodyPr/>
          <a:lstStyle>
            <a:lvl1pPr defTabSz="-635">
              <a:lnSpc>
                <a:spcPct val="90000"/>
              </a:lnSpc>
              <a:tabLst>
                <a:tab pos="4038600" algn="l"/>
              </a:tabLst>
              <a:defRPr sz="400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en-US" noProof="0"/>
              <a:t>Click to edit Master title style</a:t>
            </a:r>
            <a:endParaRPr lang="en-GB" altLang="en-US" noProof="0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17512" y="0"/>
            <a:ext cx="2858344" cy="758051"/>
          </a:xfrm>
          <a:solidFill>
            <a:schemeClr val="accent1"/>
          </a:solidFill>
        </p:spPr>
        <p:txBody>
          <a:bodyPr lIns="72000" tIns="288000" rIns="72000" bIns="36000">
            <a:spAutoFit/>
          </a:bodyPr>
          <a:lstStyle>
            <a:lvl1pPr marL="0" indent="0">
              <a:buNone/>
              <a:defRPr sz="1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0" y="1714500"/>
            <a:ext cx="9144000" cy="1714500"/>
          </a:xfr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7" name="Rectangle 13"/>
          <p:cNvSpPr>
            <a:spLocks noGrp="1" noChangeArrowheads="1"/>
          </p:cNvSpPr>
          <p:nvPr>
            <p:ph type="sldNum" sz="quarter" idx="17"/>
          </p:nvPr>
        </p:nvSpPr>
        <p:spPr/>
        <p:txBody>
          <a:bodyPr/>
          <a:lstStyle>
            <a:lvl1pPr algn="r">
              <a:defRPr sz="1200" smtClean="0">
                <a:solidFill>
                  <a:schemeClr val="bg2"/>
                </a:solidFill>
                <a:latin typeface="+mn-lt"/>
              </a:defRPr>
            </a:lvl1pPr>
          </a:lstStyle>
          <a:p>
            <a:pPr>
              <a:defRPr/>
            </a:pPr>
            <a:fld id="{8BE62F2C-5F5D-4F1F-B829-F41AEA17CAA0}" type="slidenum">
              <a:rPr lang="en-GB" altLang="en-US"/>
              <a:pPr>
                <a:defRPr/>
              </a:pPr>
              <a:t>‹#›</a:t>
            </a:fld>
            <a:endParaRPr lang="en-GB" altLang="en-US" dirty="0"/>
          </a:p>
        </p:txBody>
      </p:sp>
      <p:sp>
        <p:nvSpPr>
          <p:cNvPr id="18" name="Footer Placeholder 2"/>
          <p:cNvSpPr>
            <a:spLocks noGrp="1"/>
          </p:cNvSpPr>
          <p:nvPr>
            <p:ph type="ftr" sz="quarter" idx="18"/>
          </p:nvPr>
        </p:nvSpPr>
        <p:spPr>
          <a:xfrm>
            <a:off x="3124200" y="4678363"/>
            <a:ext cx="2895600" cy="18891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ctr" eaLnBrk="1" hangingPunct="1">
              <a:defRPr sz="1200" smtClean="0">
                <a:solidFill>
                  <a:schemeClr val="bg2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GB"/>
              <a:t>Copyright University of Reading</a:t>
            </a:r>
            <a:endParaRPr lang="en-GB" dirty="0"/>
          </a:p>
        </p:txBody>
      </p:sp>
      <p:sp>
        <p:nvSpPr>
          <p:cNvPr id="19" name="Date Placeholder 1"/>
          <p:cNvSpPr>
            <a:spLocks noGrp="1"/>
          </p:cNvSpPr>
          <p:nvPr>
            <p:ph type="dt" sz="half" idx="19"/>
          </p:nvPr>
        </p:nvSpPr>
        <p:spPr>
          <a:xfrm>
            <a:off x="425450" y="4678363"/>
            <a:ext cx="2133600" cy="18891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 eaLnBrk="1" hangingPunct="1">
              <a:defRPr sz="1200" dirty="0" smtClean="0">
                <a:solidFill>
                  <a:schemeClr val="bg2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GB"/>
              <a:t>Wednesday, 11 June 2014</a:t>
            </a:r>
          </a:p>
        </p:txBody>
      </p:sp>
    </p:spTree>
    <p:extLst>
      <p:ext uri="{BB962C8B-B14F-4D97-AF65-F5344CB8AC3E}">
        <p14:creationId xmlns:p14="http://schemas.microsoft.com/office/powerpoint/2010/main" val="1968973278"/>
      </p:ext>
    </p:extLst>
  </p:cSld>
  <p:clrMapOvr>
    <a:masterClrMapping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EEE2A7C-D904-4027-8E63-FF373CAAA7C0}" type="datetimeFigureOut">
              <a:rPr lang="en-US" smtClean="0"/>
              <a:pPr>
                <a:defRPr/>
              </a:pPr>
              <a:t>10/24/2021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611D77-F33D-4C03-A50B-E50B32F194BF}" type="slidenum">
              <a:rPr lang="en-GB" altLang="en-US" smtClean="0"/>
              <a:pPr>
                <a:defRPr/>
              </a:pPr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3724120410"/>
      </p:ext>
    </p:extLst>
  </p:cSld>
  <p:clrMapOvr>
    <a:masterClrMapping/>
  </p:clrMapOvr>
  <p:transition>
    <p:fade/>
  </p:transition>
  <p:hf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8E48E6C-542A-4D49-9BFD-9EC0C2896A1E}" type="datetimeFigureOut">
              <a:rPr lang="en-US" smtClean="0"/>
              <a:pPr>
                <a:defRPr/>
              </a:pPr>
              <a:t>10/24/2021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2B04E0-16D6-484B-BD7B-7CE13B5C5C2E}" type="slidenum">
              <a:rPr lang="en-GB" altLang="en-US" smtClean="0"/>
              <a:pPr>
                <a:defRPr/>
              </a:pPr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264925994"/>
      </p:ext>
    </p:extLst>
  </p:cSld>
  <p:clrMapOvr>
    <a:masterClrMapping/>
  </p:clrMapOvr>
  <p:transition>
    <p:fade/>
  </p:transition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(Grey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hidden">
          <a:xfrm>
            <a:off x="0" y="0"/>
            <a:ext cx="9144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/>
          </a:p>
        </p:txBody>
      </p:sp>
      <p:sp>
        <p:nvSpPr>
          <p:cNvPr id="5" name="TextBox 4"/>
          <p:cNvSpPr txBox="1">
            <a:spLocks noChangeArrowheads="1"/>
          </p:cNvSpPr>
          <p:nvPr userDrawn="1"/>
        </p:nvSpPr>
        <p:spPr bwMode="auto">
          <a:xfrm>
            <a:off x="1928813" y="4876800"/>
            <a:ext cx="6769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 eaLnBrk="1" hangingPunct="1">
              <a:defRPr/>
            </a:pPr>
            <a:r>
              <a:rPr lang="en-GB" altLang="en-US" sz="1400" dirty="0">
                <a:solidFill>
                  <a:schemeClr val="bg1"/>
                </a:solidFill>
                <a:latin typeface="Effra Light" pitchFamily="34" charset="0"/>
              </a:rPr>
              <a:t>LIMITLESS </a:t>
            </a:r>
            <a:r>
              <a:rPr lang="en-GB" altLang="en-US" sz="1400" dirty="0">
                <a:solidFill>
                  <a:schemeClr val="bg1"/>
                </a:solidFill>
                <a:latin typeface="Effra Bold" panose="020B0803020203020204" pitchFamily="34" charset="0"/>
              </a:rPr>
              <a:t>POTENTIAL</a:t>
            </a:r>
            <a:r>
              <a:rPr lang="en-GB" altLang="en-US" sz="1400" dirty="0">
                <a:solidFill>
                  <a:schemeClr val="bg1"/>
                </a:solidFill>
                <a:latin typeface="Effra Light" pitchFamily="34" charset="0"/>
              </a:rPr>
              <a:t> | LIMITLESS </a:t>
            </a:r>
            <a:r>
              <a:rPr lang="en-GB" altLang="en-US" sz="1400" dirty="0">
                <a:solidFill>
                  <a:schemeClr val="bg1"/>
                </a:solidFill>
                <a:latin typeface="Effra Bold" panose="020B0803020203020204" pitchFamily="34" charset="0"/>
              </a:rPr>
              <a:t>OPPORTUNITIES</a:t>
            </a:r>
            <a:r>
              <a:rPr lang="en-GB" altLang="en-US" sz="1400" dirty="0">
                <a:solidFill>
                  <a:schemeClr val="bg1"/>
                </a:solidFill>
                <a:latin typeface="Effra Light" pitchFamily="34" charset="0"/>
              </a:rPr>
              <a:t> | LIMITLESS </a:t>
            </a:r>
            <a:r>
              <a:rPr lang="en-GB" altLang="en-US" sz="1400" dirty="0">
                <a:solidFill>
                  <a:schemeClr val="bg1"/>
                </a:solidFill>
                <a:latin typeface="Effra Bold" panose="020B0803020203020204" pitchFamily="34" charset="0"/>
              </a:rPr>
              <a:t>IMPACT</a:t>
            </a:r>
          </a:p>
        </p:txBody>
      </p:sp>
      <p:pic>
        <p:nvPicPr>
          <p:cNvPr id="6" name="Picture 55"/>
          <p:cNvPicPr>
            <a:picLocks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hidden">
          <a:xfrm>
            <a:off x="7524750" y="330200"/>
            <a:ext cx="1184275" cy="385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chemeClr val="bg2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2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2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2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2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7AA63999-364B-42DC-9B80-59FC97D2F8B5}" type="slidenum">
              <a:rPr lang="en-GB" altLang="en-US"/>
              <a:pPr>
                <a:defRPr/>
              </a:pPr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3859098762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(Grey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hidden">
          <a:xfrm>
            <a:off x="0" y="0"/>
            <a:ext cx="9144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/>
          </a:p>
        </p:txBody>
      </p:sp>
      <p:sp>
        <p:nvSpPr>
          <p:cNvPr id="6" name="TextBox 5"/>
          <p:cNvSpPr txBox="1">
            <a:spLocks noChangeArrowheads="1"/>
          </p:cNvSpPr>
          <p:nvPr userDrawn="1"/>
        </p:nvSpPr>
        <p:spPr bwMode="auto">
          <a:xfrm>
            <a:off x="1928813" y="4876800"/>
            <a:ext cx="6769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 eaLnBrk="1" hangingPunct="1">
              <a:defRPr/>
            </a:pPr>
            <a:r>
              <a:rPr lang="en-GB" altLang="en-US" sz="1400" dirty="0">
                <a:solidFill>
                  <a:schemeClr val="bg1"/>
                </a:solidFill>
                <a:latin typeface="Effra Light" pitchFamily="34" charset="0"/>
              </a:rPr>
              <a:t>LIMITLESS </a:t>
            </a:r>
            <a:r>
              <a:rPr lang="en-GB" altLang="en-US" sz="1400" dirty="0">
                <a:solidFill>
                  <a:schemeClr val="bg1"/>
                </a:solidFill>
                <a:latin typeface="Effra Bold" panose="020B0803020203020204" pitchFamily="34" charset="0"/>
              </a:rPr>
              <a:t>POTENTIAL</a:t>
            </a:r>
            <a:r>
              <a:rPr lang="en-GB" altLang="en-US" sz="1400" dirty="0">
                <a:solidFill>
                  <a:schemeClr val="bg1"/>
                </a:solidFill>
                <a:latin typeface="Effra Light" pitchFamily="34" charset="0"/>
              </a:rPr>
              <a:t> | LIMITLESS </a:t>
            </a:r>
            <a:r>
              <a:rPr lang="en-GB" altLang="en-US" sz="1400" dirty="0">
                <a:solidFill>
                  <a:schemeClr val="bg1"/>
                </a:solidFill>
                <a:latin typeface="Effra Bold" panose="020B0803020203020204" pitchFamily="34" charset="0"/>
              </a:rPr>
              <a:t>OPPORTUNITIES</a:t>
            </a:r>
            <a:r>
              <a:rPr lang="en-GB" altLang="en-US" sz="1400" dirty="0">
                <a:solidFill>
                  <a:schemeClr val="bg1"/>
                </a:solidFill>
                <a:latin typeface="Effra Light" pitchFamily="34" charset="0"/>
              </a:rPr>
              <a:t> | LIMITLESS </a:t>
            </a:r>
            <a:r>
              <a:rPr lang="en-GB" altLang="en-US" sz="1400" dirty="0">
                <a:solidFill>
                  <a:schemeClr val="bg1"/>
                </a:solidFill>
                <a:latin typeface="Effra Bold" panose="020B0803020203020204" pitchFamily="34" charset="0"/>
              </a:rPr>
              <a:t>IMPACT</a:t>
            </a:r>
          </a:p>
        </p:txBody>
      </p:sp>
      <p:pic>
        <p:nvPicPr>
          <p:cNvPr id="7" name="Picture 55"/>
          <p:cNvPicPr>
            <a:picLocks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hidden">
          <a:xfrm>
            <a:off x="7524750" y="330200"/>
            <a:ext cx="1184275" cy="385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9" name="Content Placeholder 2"/>
          <p:cNvSpPr>
            <a:spLocks noGrp="1"/>
          </p:cNvSpPr>
          <p:nvPr>
            <p:ph idx="11"/>
          </p:nvPr>
        </p:nvSpPr>
        <p:spPr>
          <a:xfrm>
            <a:off x="424800" y="1660500"/>
            <a:ext cx="3888000" cy="3240000"/>
          </a:xfrm>
        </p:spPr>
        <p:txBody>
          <a:bodyPr/>
          <a:lstStyle>
            <a:lvl1pPr>
              <a:buClr>
                <a:schemeClr val="bg2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2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2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2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2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0" name="Content Placeholder 2"/>
          <p:cNvSpPr>
            <a:spLocks noGrp="1"/>
          </p:cNvSpPr>
          <p:nvPr>
            <p:ph idx="12"/>
          </p:nvPr>
        </p:nvSpPr>
        <p:spPr>
          <a:xfrm>
            <a:off x="4581327" y="1660500"/>
            <a:ext cx="3888000" cy="3240000"/>
          </a:xfrm>
        </p:spPr>
        <p:txBody>
          <a:bodyPr/>
          <a:lstStyle>
            <a:lvl1pPr>
              <a:buClr>
                <a:schemeClr val="bg2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2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2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2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2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8" name="Slide Number Placehold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C357B1D9-2C12-4F9B-9277-5C00B513411C}" type="slidenum">
              <a:rPr lang="en-GB" altLang="en-US"/>
              <a:pPr>
                <a:defRPr/>
              </a:pPr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3560843498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hidden"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424800" y="357504"/>
            <a:ext cx="8280000" cy="4428492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B33DBE5-FA3D-45C0-A34F-0FE6CF4217A3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332683645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colou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hidden"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/>
          </a:p>
        </p:txBody>
      </p:sp>
      <p:sp>
        <p:nvSpPr>
          <p:cNvPr id="4" name="Content Placeholder 5"/>
          <p:cNvSpPr>
            <a:spLocks noGrp="1"/>
          </p:cNvSpPr>
          <p:nvPr>
            <p:ph sz="quarter" idx="11"/>
          </p:nvPr>
        </p:nvSpPr>
        <p:spPr>
          <a:xfrm>
            <a:off x="424800" y="357504"/>
            <a:ext cx="8280000" cy="4428492"/>
          </a:xfrm>
        </p:spPr>
        <p:txBody>
          <a:bodyPr/>
          <a:lstStyle>
            <a:lvl1pPr>
              <a:buClr>
                <a:schemeClr val="bg2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2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2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2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2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276B086-1DC1-4182-8EE9-8D68177CE347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363966818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preserve="1" userDrawn="1">
  <p:cSld name="Section splash (Colou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1928813" y="4876800"/>
            <a:ext cx="6769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 eaLnBrk="1" hangingPunct="1">
              <a:defRPr/>
            </a:pPr>
            <a:r>
              <a:rPr lang="en-GB" altLang="en-US" sz="1400" dirty="0">
                <a:latin typeface="Effra Light" pitchFamily="34" charset="0"/>
              </a:rPr>
              <a:t>LIMITLESS </a:t>
            </a:r>
            <a:r>
              <a:rPr lang="en-GB" altLang="en-US" sz="1400" dirty="0">
                <a:latin typeface="Effra Bold" panose="020B0803020203020204" pitchFamily="34" charset="0"/>
              </a:rPr>
              <a:t>POTENTIAL</a:t>
            </a:r>
            <a:r>
              <a:rPr lang="en-GB" altLang="en-US" sz="1400" dirty="0">
                <a:latin typeface="Effra Light" pitchFamily="34" charset="0"/>
              </a:rPr>
              <a:t> | LIMITLESS </a:t>
            </a:r>
            <a:r>
              <a:rPr lang="en-GB" altLang="en-US" sz="1400" dirty="0">
                <a:latin typeface="Effra Bold" panose="020B0803020203020204" pitchFamily="34" charset="0"/>
              </a:rPr>
              <a:t>OPPORTUNITIES</a:t>
            </a:r>
            <a:r>
              <a:rPr lang="en-GB" altLang="en-US" sz="1400" dirty="0">
                <a:latin typeface="Effra Light" pitchFamily="34" charset="0"/>
              </a:rPr>
              <a:t> | LIMITLESS </a:t>
            </a:r>
            <a:r>
              <a:rPr lang="en-GB" altLang="en-US" sz="1400" dirty="0">
                <a:latin typeface="Effra Bold" panose="020B0803020203020204" pitchFamily="34" charset="0"/>
              </a:rPr>
              <a:t>IMPACT</a:t>
            </a:r>
          </a:p>
        </p:txBody>
      </p:sp>
      <p:pic>
        <p:nvPicPr>
          <p:cNvPr id="7" name="Picture 53" descr="Device-black"/>
          <p:cNvPicPr>
            <a:picLocks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750" y="328613"/>
            <a:ext cx="1184275" cy="382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50" descr="Device-wine"/>
          <p:cNvPicPr>
            <a:picLocks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hidden">
          <a:xfrm>
            <a:off x="7524750" y="328613"/>
            <a:ext cx="1184275" cy="38100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55" descr="Device-white"/>
          <p:cNvPicPr>
            <a:picLocks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hidden">
          <a:xfrm>
            <a:off x="7524750" y="328613"/>
            <a:ext cx="1184275" cy="38258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0"/>
          <p:cNvSpPr/>
          <p:nvPr userDrawn="1"/>
        </p:nvSpPr>
        <p:spPr bwMode="hidden"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/>
          </a:p>
        </p:txBody>
      </p:sp>
      <p:sp>
        <p:nvSpPr>
          <p:cNvPr id="13" name="TextBox 12"/>
          <p:cNvSpPr txBox="1">
            <a:spLocks noChangeArrowheads="1"/>
          </p:cNvSpPr>
          <p:nvPr userDrawn="1"/>
        </p:nvSpPr>
        <p:spPr bwMode="auto">
          <a:xfrm>
            <a:off x="-238125" y="2932113"/>
            <a:ext cx="10202863" cy="1570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defRPr/>
            </a:pPr>
            <a:r>
              <a:rPr lang="en-GB" altLang="en-US" sz="9600" dirty="0">
                <a:solidFill>
                  <a:schemeClr val="bg1"/>
                </a:solidFill>
                <a:latin typeface="+mj-lt"/>
              </a:rPr>
              <a:t>LIMITLESS</a:t>
            </a:r>
          </a:p>
        </p:txBody>
      </p:sp>
      <p:sp>
        <p:nvSpPr>
          <p:cNvPr id="6" name="Picture Placeholder 12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9144000" cy="3327834"/>
          </a:xfrm>
          <a:ln>
            <a:noFill/>
          </a:ln>
        </p:spPr>
        <p:txBody>
          <a:bodyPr/>
          <a:lstStyle/>
          <a:p>
            <a:pPr lvl="0"/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251520" y="2859822"/>
            <a:ext cx="2304000" cy="360000"/>
          </a:xfrm>
          <a:solidFill>
            <a:schemeClr val="bg1"/>
          </a:solidFill>
        </p:spPr>
        <p:txBody>
          <a:bodyPr lIns="90000" tIns="46800" rIns="90000" bIns="46800">
            <a:noAutofit/>
          </a:bodyPr>
          <a:lstStyle>
            <a:lvl1pPr marL="0" indent="0">
              <a:buNone/>
              <a:defRPr sz="1800" cap="all" baseline="0">
                <a:solidFill>
                  <a:schemeClr val="tx1"/>
                </a:solidFill>
                <a:latin typeface="+mj-lt"/>
                <a:cs typeface="AngsanaUPC" panose="02020603050405020304" pitchFamily="18" charset="-34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251520" y="4227934"/>
            <a:ext cx="5256584" cy="360000"/>
          </a:xfrm>
          <a:solidFill>
            <a:schemeClr val="bg1"/>
          </a:solidFill>
        </p:spPr>
        <p:txBody>
          <a:bodyPr lIns="90000" tIns="46800" rIns="90000" bIns="46800"/>
          <a:lstStyle>
            <a:lvl1pPr marL="0" indent="0">
              <a:buNone/>
              <a:defRPr sz="1800" cap="all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Slide Number Placeholder 1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5D0EEF15-85D0-4206-A3C8-518E485208F5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074511044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plash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hidden"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/>
          </a:p>
        </p:txBody>
      </p:sp>
      <p:sp>
        <p:nvSpPr>
          <p:cNvPr id="7" name="TextBox 6"/>
          <p:cNvSpPr txBox="1">
            <a:spLocks noChangeArrowheads="1"/>
          </p:cNvSpPr>
          <p:nvPr userDrawn="1"/>
        </p:nvSpPr>
        <p:spPr bwMode="auto">
          <a:xfrm>
            <a:off x="-238125" y="2932113"/>
            <a:ext cx="10202863" cy="1570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defRPr/>
            </a:pPr>
            <a:r>
              <a:rPr lang="en-GB" altLang="en-US" sz="9600" dirty="0">
                <a:latin typeface="+mj-lt"/>
              </a:rPr>
              <a:t>LIMITLESS</a:t>
            </a:r>
          </a:p>
        </p:txBody>
      </p:sp>
      <p:sp>
        <p:nvSpPr>
          <p:cNvPr id="6" name="Picture Placeholder 12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9144000" cy="3327834"/>
          </a:xfrm>
          <a:ln>
            <a:noFill/>
          </a:ln>
        </p:spPr>
        <p:txBody>
          <a:bodyPr/>
          <a:lstStyle/>
          <a:p>
            <a:pPr lvl="0"/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9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251520" y="2859822"/>
            <a:ext cx="2304000" cy="360000"/>
          </a:xfrm>
          <a:solidFill>
            <a:schemeClr val="accent1"/>
          </a:solidFill>
        </p:spPr>
        <p:txBody>
          <a:bodyPr lIns="90000" tIns="46800" rIns="90000" bIns="46800">
            <a:noAutofit/>
          </a:bodyPr>
          <a:lstStyle>
            <a:lvl1pPr marL="0" indent="0">
              <a:buNone/>
              <a:defRPr sz="1800" cap="all" baseline="0">
                <a:solidFill>
                  <a:schemeClr val="bg1"/>
                </a:solidFill>
                <a:latin typeface="+mj-lt"/>
                <a:cs typeface="AngsanaUPC" panose="02020603050405020304" pitchFamily="18" charset="-34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251520" y="4227934"/>
            <a:ext cx="5256584" cy="360000"/>
          </a:xfrm>
          <a:solidFill>
            <a:schemeClr val="accent1"/>
          </a:solidFill>
        </p:spPr>
        <p:txBody>
          <a:bodyPr lIns="90000" tIns="46800" rIns="90000" bIns="46800"/>
          <a:lstStyle>
            <a:lvl1pPr marL="0" indent="0">
              <a:buNone/>
              <a:defRPr sz="1800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Slide Number Placeholder 1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27722F4-AFC0-4B95-B201-9482EAF81E89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37138755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3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30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25450" y="925513"/>
            <a:ext cx="8278813" cy="622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b" anchorCtr="0" compatLnSpc="1"/>
          <a:lstStyle/>
          <a:p>
            <a:pPr lvl="0"/>
            <a:r>
              <a:rPr lang="en-US" altLang="en-US"/>
              <a:t>Click to edit Master title style</a:t>
            </a:r>
            <a:endParaRPr lang="en-GB" altLang="en-US" dirty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25450" y="1660525"/>
            <a:ext cx="8278813" cy="2970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  <a:endParaRPr lang="en-GB" altLang="en-US"/>
          </a:p>
        </p:txBody>
      </p:sp>
      <p:sp>
        <p:nvSpPr>
          <p:cNvPr id="1037" name="Rectangle 1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027988" y="4678363"/>
            <a:ext cx="676275" cy="188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/>
          <a:lstStyle>
            <a:lvl1pPr algn="r" eaLnBrk="1" hangingPunct="1">
              <a:defRPr sz="1200" smtClean="0">
                <a:solidFill>
                  <a:schemeClr val="tx1"/>
                </a:solidFill>
                <a:latin typeface="+mn-lt"/>
              </a:defRPr>
            </a:lvl1pPr>
          </a:lstStyle>
          <a:p>
            <a:pPr>
              <a:defRPr/>
            </a:pPr>
            <a:fld id="{63CEF7AC-909A-4DF0-A468-41523B6692F4}" type="slidenum">
              <a:rPr lang="en-GB" altLang="en-US"/>
              <a:pPr>
                <a:defRPr/>
              </a:pPr>
              <a:t>‹#›</a:t>
            </a:fld>
            <a:endParaRPr lang="en-GB" altLang="en-US" dirty="0"/>
          </a:p>
        </p:txBody>
      </p: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1928813" y="4876800"/>
            <a:ext cx="6769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 eaLnBrk="1" hangingPunct="1">
              <a:defRPr/>
            </a:pPr>
            <a:r>
              <a:rPr lang="en-GB" altLang="en-US" sz="1400" dirty="0">
                <a:latin typeface="Effra Light" pitchFamily="34" charset="0"/>
              </a:rPr>
              <a:t>LIMITLESS </a:t>
            </a:r>
            <a:r>
              <a:rPr lang="en-GB" altLang="en-US" sz="1400" dirty="0">
                <a:latin typeface="Effra Bold" panose="020B0803020203020204" pitchFamily="34" charset="0"/>
              </a:rPr>
              <a:t>POTENTIAL</a:t>
            </a:r>
            <a:r>
              <a:rPr lang="en-GB" altLang="en-US" sz="1400" dirty="0">
                <a:latin typeface="Effra Light" pitchFamily="34" charset="0"/>
              </a:rPr>
              <a:t> | LIMITLESS </a:t>
            </a:r>
            <a:r>
              <a:rPr lang="en-GB" altLang="en-US" sz="1400" dirty="0">
                <a:latin typeface="Effra Bold" panose="020B0803020203020204" pitchFamily="34" charset="0"/>
              </a:rPr>
              <a:t>OPPORTUNITIES</a:t>
            </a:r>
            <a:r>
              <a:rPr lang="en-GB" altLang="en-US" sz="1400" dirty="0">
                <a:latin typeface="Effra Light" pitchFamily="34" charset="0"/>
              </a:rPr>
              <a:t> | LIMITLESS </a:t>
            </a:r>
            <a:r>
              <a:rPr lang="en-GB" altLang="en-US" sz="1400" dirty="0">
                <a:latin typeface="Effra Bold" panose="020B0803020203020204" pitchFamily="34" charset="0"/>
              </a:rPr>
              <a:t>IMPACT</a:t>
            </a:r>
          </a:p>
        </p:txBody>
      </p:sp>
      <p:pic>
        <p:nvPicPr>
          <p:cNvPr id="1030" name="Picture 53" descr="Device-black"/>
          <p:cNvPicPr>
            <a:picLocks noChangeArrowheads="1"/>
          </p:cNvPicPr>
          <p:nvPr userDrawn="1"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750" y="328613"/>
            <a:ext cx="1184275" cy="382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50" descr="Device-wine"/>
          <p:cNvPicPr>
            <a:picLocks noChangeArrowheads="1"/>
          </p:cNvPicPr>
          <p:nvPr userDrawn="1"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hidden">
          <a:xfrm>
            <a:off x="7524750" y="328613"/>
            <a:ext cx="1184275" cy="38100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Picture 55" descr="Device-white"/>
          <p:cNvPicPr>
            <a:picLocks noChangeArrowheads="1"/>
          </p:cNvPicPr>
          <p:nvPr userDrawn="1"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hidden">
          <a:xfrm>
            <a:off x="7524750" y="328613"/>
            <a:ext cx="1184275" cy="38258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12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  <p:sldLayoutId id="2147483721" r:id="rId12"/>
    <p:sldLayoutId id="2147483722" r:id="rId13"/>
    <p:sldLayoutId id="2147483723" r:id="rId14"/>
    <p:sldLayoutId id="2147483724" r:id="rId15"/>
    <p:sldLayoutId id="2147483725" r:id="rId16"/>
    <p:sldLayoutId id="2147483726" r:id="rId17"/>
    <p:sldLayoutId id="2147483727" r:id="rId18"/>
    <p:sldLayoutId id="2147483728" r:id="rId19"/>
    <p:sldLayoutId id="2147483729" r:id="rId20"/>
  </p:sldLayoutIdLst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6" grpId="0"/>
      <p:bldP spid="1027" grpId="0" build="p" bldLvl="5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027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027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027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027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02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hdr="0" ftr="0" dt="0"/>
  <p:txStyles>
    <p:titleStyle>
      <a:lvl1pPr algn="l" rtl="0" fontAlgn="base">
        <a:spcBef>
          <a:spcPct val="0"/>
        </a:spcBef>
        <a:spcAft>
          <a:spcPct val="0"/>
        </a:spcAft>
        <a:defRPr sz="4000" b="1" cap="all">
          <a:solidFill>
            <a:schemeClr val="accent1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4000" b="1">
          <a:solidFill>
            <a:schemeClr val="accent1"/>
          </a:solidFill>
          <a:latin typeface="Effra Bold" panose="020B0604020202020204" charset="0"/>
        </a:defRPr>
      </a:lvl2pPr>
      <a:lvl3pPr algn="l" rtl="0" fontAlgn="base">
        <a:spcBef>
          <a:spcPct val="0"/>
        </a:spcBef>
        <a:spcAft>
          <a:spcPct val="0"/>
        </a:spcAft>
        <a:defRPr sz="4000" b="1">
          <a:solidFill>
            <a:schemeClr val="accent1"/>
          </a:solidFill>
          <a:latin typeface="Effra Bold" panose="020B0604020202020204" charset="0"/>
        </a:defRPr>
      </a:lvl3pPr>
      <a:lvl4pPr algn="l" rtl="0" fontAlgn="base">
        <a:spcBef>
          <a:spcPct val="0"/>
        </a:spcBef>
        <a:spcAft>
          <a:spcPct val="0"/>
        </a:spcAft>
        <a:defRPr sz="4000" b="1">
          <a:solidFill>
            <a:schemeClr val="accent1"/>
          </a:solidFill>
          <a:latin typeface="Effra Bold" panose="020B0604020202020204" charset="0"/>
        </a:defRPr>
      </a:lvl4pPr>
      <a:lvl5pPr algn="l" rtl="0" fontAlgn="base">
        <a:spcBef>
          <a:spcPct val="0"/>
        </a:spcBef>
        <a:spcAft>
          <a:spcPct val="0"/>
        </a:spcAft>
        <a:defRPr sz="4000" b="1">
          <a:solidFill>
            <a:schemeClr val="accent1"/>
          </a:solidFill>
          <a:latin typeface="Effra Bold" panose="020B060402020202020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+mn-lt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+mn-lt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+mn-lt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+mn-lt"/>
        </a:defRPr>
      </a:lvl9pPr>
    </p:titleStyle>
    <p:bodyStyle>
      <a:lvl1pPr marL="179388" indent="-179388" algn="l" rtl="0" fontAlgn="base">
        <a:spcBef>
          <a:spcPct val="20000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•"/>
        <a:defRPr sz="2000">
          <a:solidFill>
            <a:schemeClr val="tx2"/>
          </a:solidFill>
          <a:latin typeface="+mn-lt"/>
          <a:ea typeface="+mn-ea"/>
          <a:cs typeface="+mn-cs"/>
        </a:defRPr>
      </a:lvl1pPr>
      <a:lvl2pPr marL="539750" indent="-179388" algn="l" rtl="0" fontAlgn="base">
        <a:spcBef>
          <a:spcPct val="20000"/>
        </a:spcBef>
        <a:spcAft>
          <a:spcPct val="0"/>
        </a:spcAft>
        <a:buClr>
          <a:srgbClr val="63656A"/>
        </a:buClr>
        <a:buFont typeface="Effra" panose="020B0604020202020204" charset="0"/>
        <a:buChar char="•"/>
        <a:defRPr sz="2000">
          <a:solidFill>
            <a:schemeClr val="tx2"/>
          </a:solidFill>
          <a:latin typeface="+mn-lt"/>
        </a:defRPr>
      </a:lvl2pPr>
      <a:lvl3pPr marL="898525" indent="-179388" algn="l" rtl="0" fontAlgn="base">
        <a:spcBef>
          <a:spcPct val="20000"/>
        </a:spcBef>
        <a:spcAft>
          <a:spcPct val="0"/>
        </a:spcAft>
        <a:buFont typeface="Effra" panose="020B0604020202020204" charset="0"/>
        <a:buChar char="•"/>
        <a:defRPr sz="2000">
          <a:solidFill>
            <a:schemeClr val="tx2"/>
          </a:solidFill>
          <a:latin typeface="+mn-lt"/>
        </a:defRPr>
      </a:lvl3pPr>
      <a:lvl4pPr marL="1258888" indent="-179388" algn="l" rtl="0" fontAlgn="base">
        <a:spcBef>
          <a:spcPct val="20000"/>
        </a:spcBef>
        <a:spcAft>
          <a:spcPct val="0"/>
        </a:spcAft>
        <a:buFont typeface="Effra" panose="020B0604020202020204" charset="0"/>
        <a:buChar char="&gt;"/>
        <a:defRPr sz="2000">
          <a:solidFill>
            <a:schemeClr val="tx2"/>
          </a:solidFill>
          <a:latin typeface="+mn-lt"/>
        </a:defRPr>
      </a:lvl4pPr>
      <a:lvl5pPr marL="1619250" indent="-179388" algn="l" rtl="0" fontAlgn="base">
        <a:spcBef>
          <a:spcPct val="20000"/>
        </a:spcBef>
        <a:spcAft>
          <a:spcPct val="0"/>
        </a:spcAft>
        <a:buFont typeface="Effra" panose="020B0604020202020204" charset="0"/>
        <a:buChar char="-"/>
        <a:defRPr sz="2000">
          <a:solidFill>
            <a:schemeClr val="tx2"/>
          </a:solidFill>
          <a:latin typeface="+mn-lt"/>
        </a:defRPr>
      </a:lvl5pPr>
      <a:lvl6pPr marL="2514600" indent="-228600" algn="l" rtl="0" eaLnBrk="1" fontAlgn="base" hangingPunct="1">
        <a:lnSpc>
          <a:spcPct val="110000"/>
        </a:lnSpc>
        <a:spcBef>
          <a:spcPct val="10000"/>
        </a:spcBef>
        <a:spcAft>
          <a:spcPct val="0"/>
        </a:spcAft>
        <a:buClr>
          <a:schemeClr val="tx2"/>
        </a:buClr>
        <a:buFont typeface="Effra" panose="020B0603020203020204" pitchFamily="34" charset="0"/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lnSpc>
          <a:spcPct val="110000"/>
        </a:lnSpc>
        <a:spcBef>
          <a:spcPct val="10000"/>
        </a:spcBef>
        <a:spcAft>
          <a:spcPct val="0"/>
        </a:spcAft>
        <a:buClr>
          <a:schemeClr val="tx2"/>
        </a:buClr>
        <a:buFont typeface="Effra" panose="020B0603020203020204" pitchFamily="34" charset="0"/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lnSpc>
          <a:spcPct val="110000"/>
        </a:lnSpc>
        <a:spcBef>
          <a:spcPct val="10000"/>
        </a:spcBef>
        <a:spcAft>
          <a:spcPct val="0"/>
        </a:spcAft>
        <a:buClr>
          <a:schemeClr val="tx2"/>
        </a:buClr>
        <a:buFont typeface="Effra" panose="020B0603020203020204" pitchFamily="34" charset="0"/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lnSpc>
          <a:spcPct val="110000"/>
        </a:lnSpc>
        <a:spcBef>
          <a:spcPct val="10000"/>
        </a:spcBef>
        <a:spcAft>
          <a:spcPct val="0"/>
        </a:spcAft>
        <a:buClr>
          <a:schemeClr val="tx2"/>
        </a:buClr>
        <a:buFont typeface="Effra" panose="020B0603020203020204" pitchFamily="34" charset="0"/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10/24/2021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63CEF7AC-909A-4DF0-A468-41523B6692F4}" type="slidenum">
              <a:rPr lang="en-GB" altLang="en-US" smtClean="0"/>
              <a:pPr>
                <a:defRPr/>
              </a:pPr>
              <a:t>‹#›</a:t>
            </a:fld>
            <a:endParaRPr lang="en-GB" altLang="en-US" dirty="0"/>
          </a:p>
        </p:txBody>
      </p:sp>
      <p:pic>
        <p:nvPicPr>
          <p:cNvPr id="7" name="Picture 53" descr="Device-black">
            <a:extLst>
              <a:ext uri="{FF2B5EF4-FFF2-40B4-BE49-F238E27FC236}">
                <a16:creationId xmlns:a16="http://schemas.microsoft.com/office/drawing/2014/main" id="{3A24FCD6-0B1E-4096-8613-7A86472A83DA}"/>
              </a:ext>
            </a:extLst>
          </p:cNvPr>
          <p:cNvPicPr>
            <a:picLocks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750" y="328613"/>
            <a:ext cx="1184275" cy="382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50" descr="Device-wine">
            <a:extLst>
              <a:ext uri="{FF2B5EF4-FFF2-40B4-BE49-F238E27FC236}">
                <a16:creationId xmlns:a16="http://schemas.microsoft.com/office/drawing/2014/main" id="{DD84E441-00C2-4CBD-8DFF-AE1278F363AF}"/>
              </a:ext>
            </a:extLst>
          </p:cNvPr>
          <p:cNvPicPr>
            <a:picLocks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hidden">
          <a:xfrm>
            <a:off x="7524750" y="328613"/>
            <a:ext cx="1184275" cy="38100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55" descr="Device-white">
            <a:extLst>
              <a:ext uri="{FF2B5EF4-FFF2-40B4-BE49-F238E27FC236}">
                <a16:creationId xmlns:a16="http://schemas.microsoft.com/office/drawing/2014/main" id="{5ECD53A7-D67C-4C96-AD87-AA8E0C774F9E}"/>
              </a:ext>
            </a:extLst>
          </p:cNvPr>
          <p:cNvPicPr>
            <a:picLocks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hidden">
          <a:xfrm>
            <a:off x="7524750" y="328613"/>
            <a:ext cx="1184275" cy="38258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040498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transition>
    <p:fade/>
  </p:transition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a.Srivastava@pgr.reading.ac.uk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Status Consumption under extreme inequalities</a:t>
            </a:r>
            <a:endParaRPr lang="zh-CN" altLang="en-GB" dirty="0"/>
          </a:p>
        </p:txBody>
      </p:sp>
      <p:sp>
        <p:nvSpPr>
          <p:cNvPr id="25603" name="Subtitle 2"/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533400" y="2701926"/>
            <a:ext cx="7467600" cy="1241425"/>
          </a:xfrm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/>
          <a:p>
            <a:endParaRPr lang="en-GB" altLang="zh-CN" dirty="0"/>
          </a:p>
          <a:p>
            <a:r>
              <a:rPr lang="en-US" altLang="zh-CN" dirty="0"/>
              <a:t>Department of Economics  </a:t>
            </a:r>
          </a:p>
          <a:p>
            <a:r>
              <a:rPr lang="en-US" altLang="zh-CN" dirty="0">
                <a:hlinkClick r:id="rId3"/>
              </a:rPr>
              <a:t>a.srivastava@pgr.reading.ac.uk</a:t>
            </a:r>
            <a:endParaRPr lang="en-US" altLang="zh-CN" dirty="0"/>
          </a:p>
          <a:p>
            <a:endParaRPr lang="zh-CN" altLang="en-GB" dirty="0"/>
          </a:p>
        </p:txBody>
      </p:sp>
    </p:spTree>
    <p:extLst>
      <p:ext uri="{BB962C8B-B14F-4D97-AF65-F5344CB8AC3E}">
        <p14:creationId xmlns:p14="http://schemas.microsoft.com/office/powerpoint/2010/main" val="2037185094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8000">
              <a:schemeClr val="accent1">
                <a:lumMod val="5000"/>
                <a:lumOff val="95000"/>
              </a:schemeClr>
            </a:gs>
            <a:gs pos="55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97BA4A-1F17-4889-AED9-6791AB01C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Modelling Status Consumption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C53418E-F4DF-452B-BD85-A7D380E032C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0000" lnSpcReduction="20000"/>
              </a:bodyPr>
              <a:lstStyle/>
              <a:p>
                <a:r>
                  <a:rPr lang="en-GB" dirty="0"/>
                  <a:t>With the two assumption A1 and A2 we thus claim that:</a:t>
                </a:r>
              </a:p>
              <a:p>
                <a:pPr lvl="1"/>
                <a:r>
                  <a:rPr lang="en-GB" dirty="0"/>
                  <a:t>Claim 1: Status utility can be achieved both by </a:t>
                </a:r>
                <a:r>
                  <a:rPr lang="en-GB" u="sng" dirty="0"/>
                  <a:t>excess non-durable consumption</a:t>
                </a:r>
                <a:r>
                  <a:rPr lang="en-GB" dirty="0"/>
                  <a:t> and </a:t>
                </a:r>
                <a:r>
                  <a:rPr lang="en-GB" u="sng" dirty="0"/>
                  <a:t>inheritable durable goods</a:t>
                </a:r>
                <a:endParaRPr lang="en-GB" dirty="0"/>
              </a:p>
              <a:p>
                <a:pPr lvl="1"/>
                <a:r>
                  <a:rPr lang="en-GB" dirty="0"/>
                  <a:t>Claim 2: Fulfilment of minimum needs carries no status-advantage</a:t>
                </a:r>
              </a:p>
              <a:p>
                <a:r>
                  <a:rPr lang="en-GB" dirty="0"/>
                  <a:t>The consumer budget consists of the costs of owning assets, the excess non-durable consumption and the needs implied by her family units – these are easy to distinguish in the empirical data</a:t>
                </a:r>
              </a:p>
              <a:p>
                <a:r>
                  <a:rPr lang="en-GB" dirty="0"/>
                  <a:t>With the budget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GB" dirty="0"/>
                  <a:t> ,</a:t>
                </a:r>
                <a:r>
                  <a:rPr lang="en-US" dirty="0"/>
                  <a:t> need-units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GB" dirty="0"/>
                  <a:t> , the non-durable consumption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𝜈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GB" dirty="0"/>
                  <a:t>, the level of richness in her neighbourhood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GB" dirty="0"/>
                  <a:t> and an associated cost-function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Ψ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GB" dirty="0"/>
                  <a:t> we can write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effectLst/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𝜈</m:t>
                        </m:r>
                      </m:e>
                      <m:sub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effectLst/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effectLst/>
                            <a:latin typeface="Cambria Math" panose="02040503050406030204" pitchFamily="18" charset="0"/>
                          </a:rPr>
                          <m:t>Ψ</m:t>
                        </m:r>
                      </m:e>
                      <m:sub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effectLst/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effectLst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>
                    <a:effectLst/>
                  </a:rPr>
                  <a:t> </a:t>
                </a:r>
              </a:p>
              <a:p>
                <a:pPr marL="0" indent="0" algn="ctr">
                  <a:buNone/>
                </a:pPr>
                <a:endParaRPr lang="en-GB" dirty="0">
                  <a:effectLst/>
                </a:endParaRPr>
              </a:p>
              <a:p>
                <a:pPr marL="0" indent="0" algn="ctr">
                  <a:buNone/>
                </a:pPr>
                <a:r>
                  <a:rPr lang="en-GB" dirty="0"/>
                  <a:t>or</a:t>
                </a:r>
              </a:p>
              <a:p>
                <a:pPr marL="0" indent="0" algn="ctr">
                  <a:buNone/>
                </a:pPr>
                <a:endParaRPr lang="en-GB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effectLst/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effectLst/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effectLst/>
                              <a:latin typeface="Cambria Math" panose="02040503050406030204" pitchFamily="18" charset="0"/>
                            </a:rPr>
                            <m:t>𝜈</m:t>
                          </m:r>
                        </m:e>
                        <m:sub>
                          <m:r>
                            <a:rPr lang="en-US" b="0" i="1" smtClean="0">
                              <a:effectLst/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effectLst/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Ψ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GB" dirty="0">
                  <a:effectLst/>
                </a:endParaRP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 algn="ctr">
                  <a:buNone/>
                </a:pPr>
                <a:endParaRPr lang="en-GB" dirty="0"/>
              </a:p>
              <a:p>
                <a:pPr marL="0" indent="0" algn="ctr">
                  <a:buNone/>
                </a:pPr>
                <a:endParaRPr lang="en-GB" dirty="0">
                  <a:effectLst/>
                </a:endParaRPr>
              </a:p>
              <a:p>
                <a:pPr marL="0" indent="0">
                  <a:buNone/>
                </a:pPr>
                <a:endParaRPr lang="en-GB" dirty="0">
                  <a:effectLst/>
                </a:endParaRPr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C53418E-F4DF-452B-BD85-A7D380E032C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32" t="-2243" b="-130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AB3E68-6FBE-4DF0-9091-0B71452D5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35B453-7314-4BBD-9303-11C6BECC4B0D}" type="slidenum">
              <a:rPr lang="en-GB" altLang="en-US" smtClean="0"/>
              <a:pPr>
                <a:defRPr/>
              </a:pPr>
              <a:t>10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3270860042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25000">
              <a:schemeClr val="accent1">
                <a:lumMod val="5000"/>
                <a:lumOff val="95000"/>
              </a:schemeClr>
            </a:gs>
            <a:gs pos="55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97BA4A-1F17-4889-AED9-6791AB01C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model for Status Demand (contd.)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C53418E-F4DF-452B-BD85-A7D380E032C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370013"/>
                <a:ext cx="8210550" cy="3262312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dirty="0"/>
                  <a:t>Since the consumer avails utility from both non-durable excess and durable consumption, we have a log-linear form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𝛼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𝜈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𝜈</m:t>
                                  </m:r>
                                </m:e>
                              </m:acc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log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⁡(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̅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r>
                  <a:rPr lang="en-GB" dirty="0"/>
                  <a:t>An empirical method can be specified as long as the following linear differential equation has a solution </a:t>
                </a:r>
              </a:p>
              <a:p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Ψ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̅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acc>
                        </m:e>
                      </m:d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den>
                          </m:f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Ψ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Ψ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</m:e>
                          </m:ac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GB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C53418E-F4DF-452B-BD85-A7D380E032C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370013"/>
                <a:ext cx="8210550" cy="3262312"/>
              </a:xfrm>
              <a:blipFill>
                <a:blip r:embed="rId2"/>
                <a:stretch>
                  <a:fillRect l="-520" t="-1869" r="-29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AB3E68-6FBE-4DF0-9091-0B71452D5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35B453-7314-4BBD-9303-11C6BECC4B0D}" type="slidenum">
              <a:rPr lang="en-GB" altLang="en-US" smtClean="0"/>
              <a:pPr>
                <a:defRPr/>
              </a:pPr>
              <a:t>11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2601503124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22000">
              <a:schemeClr val="accent1">
                <a:lumMod val="5000"/>
                <a:lumOff val="95000"/>
              </a:schemeClr>
            </a:gs>
            <a:gs pos="55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63A37-7993-450F-8C74-F359EBC36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Comparing economies – the role of occupation vs region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AE532F-81CE-4C13-8B35-E11C80EB34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52551"/>
            <a:ext cx="6991350" cy="609600"/>
          </a:xfrm>
        </p:spPr>
        <p:txBody>
          <a:bodyPr>
            <a:normAutofit fontScale="77500" lnSpcReduction="20000"/>
          </a:bodyPr>
          <a:lstStyle/>
          <a:p>
            <a:r>
              <a:rPr lang="en-US" sz="1600" dirty="0"/>
              <a:t>Using income data, we </a:t>
            </a:r>
            <a:r>
              <a:rPr lang="en-US" sz="1600" dirty="0" err="1"/>
              <a:t>standardise</a:t>
            </a:r>
            <a:r>
              <a:rPr lang="en-US" sz="1600" dirty="0"/>
              <a:t> occupations into occupation ranks for comparison across economies</a:t>
            </a:r>
          </a:p>
          <a:p>
            <a:r>
              <a:rPr lang="en-US" sz="1600" dirty="0"/>
              <a:t>Occupational and Asset differences are shown in the following chart. A more even distribution of assets and occupation-levels seems evident in Nigeria.</a:t>
            </a:r>
            <a:endParaRPr lang="en-GB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83F4EE-6F49-4F2E-A328-04EE6321C6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35B453-7314-4BBD-9303-11C6BECC4B0D}" type="slidenum">
              <a:rPr lang="en-GB" altLang="en-US" smtClean="0"/>
              <a:pPr>
                <a:defRPr/>
              </a:pPr>
              <a:t>12</a:t>
            </a:fld>
            <a:endParaRPr lang="en-GB" altLang="en-US" dirty="0"/>
          </a:p>
        </p:txBody>
      </p:sp>
      <p:pic>
        <p:nvPicPr>
          <p:cNvPr id="6" name="Picture 5" descr="Map&#10;&#10;Description automatically generated">
            <a:extLst>
              <a:ext uri="{FF2B5EF4-FFF2-40B4-BE49-F238E27FC236}">
                <a16:creationId xmlns:a16="http://schemas.microsoft.com/office/drawing/2014/main" id="{79B358B4-E12F-4435-A592-FAA9CE7B25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38364"/>
            <a:ext cx="2971800" cy="2892875"/>
          </a:xfrm>
          <a:prstGeom prst="rect">
            <a:avLst/>
          </a:prstGeom>
        </p:spPr>
      </p:pic>
      <p:pic>
        <p:nvPicPr>
          <p:cNvPr id="8" name="Picture 7" descr="Chart, map, scatter chart&#10;&#10;Description automatically generated">
            <a:extLst>
              <a:ext uri="{FF2B5EF4-FFF2-40B4-BE49-F238E27FC236}">
                <a16:creationId xmlns:a16="http://schemas.microsoft.com/office/drawing/2014/main" id="{5CA7E0AA-476B-48D2-AAB5-EAD5DAB2EA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6730" y="2272692"/>
            <a:ext cx="3975269" cy="2051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913961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21000">
              <a:schemeClr val="accent1">
                <a:lumMod val="5000"/>
                <a:lumOff val="95000"/>
              </a:schemeClr>
            </a:gs>
            <a:gs pos="55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1BD2F4-8715-4E89-B522-B7A6F86809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65829"/>
            <a:ext cx="7886700" cy="993775"/>
          </a:xfrm>
        </p:spPr>
        <p:txBody>
          <a:bodyPr/>
          <a:lstStyle/>
          <a:p>
            <a:r>
              <a:rPr lang="en-US" dirty="0"/>
              <a:t>Tanzania</a:t>
            </a:r>
            <a:endParaRPr lang="en-GB" dirty="0"/>
          </a:p>
        </p:txBody>
      </p:sp>
      <p:pic>
        <p:nvPicPr>
          <p:cNvPr id="9" name="Content Placeholder 8" descr="Chart, surface chart&#10;&#10;Description automatically generated">
            <a:extLst>
              <a:ext uri="{FF2B5EF4-FFF2-40B4-BE49-F238E27FC236}">
                <a16:creationId xmlns:a16="http://schemas.microsoft.com/office/drawing/2014/main" id="{2F44EB68-6EAC-4D8A-A9BE-C188D8D968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1972" y="2036158"/>
            <a:ext cx="1997048" cy="1779386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065579-4D02-46AC-9555-391AF1EE3B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35B453-7314-4BBD-9303-11C6BECC4B0D}" type="slidenum">
              <a:rPr lang="en-GB" altLang="en-US" smtClean="0"/>
              <a:pPr>
                <a:defRPr/>
              </a:pPr>
              <a:t>13</a:t>
            </a:fld>
            <a:endParaRPr lang="en-GB" altLang="en-US" dirty="0"/>
          </a:p>
        </p:txBody>
      </p:sp>
      <p:sp>
        <p:nvSpPr>
          <p:cNvPr id="7" name="AutoShape 4">
            <a:extLst>
              <a:ext uri="{FF2B5EF4-FFF2-40B4-BE49-F238E27FC236}">
                <a16:creationId xmlns:a16="http://schemas.microsoft.com/office/drawing/2014/main" id="{32DACF70-3526-48F7-B2CD-D876BD7A9E2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11" name="Picture 10" descr="Chart, surface chart&#10;&#10;Description automatically generated">
            <a:extLst>
              <a:ext uri="{FF2B5EF4-FFF2-40B4-BE49-F238E27FC236}">
                <a16:creationId xmlns:a16="http://schemas.microsoft.com/office/drawing/2014/main" id="{0F0EFEBC-031D-4E4E-863A-235E67A608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2598021"/>
            <a:ext cx="3550646" cy="257175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F4FC69C-10DC-455C-A3E3-A0D266968018}"/>
              </a:ext>
            </a:extLst>
          </p:cNvPr>
          <p:cNvSpPr txBox="1"/>
          <p:nvPr/>
        </p:nvSpPr>
        <p:spPr>
          <a:xfrm>
            <a:off x="381000" y="1259604"/>
            <a:ext cx="607695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Non-food expenditures are much higher</a:t>
            </a:r>
          </a:p>
          <a:p>
            <a:r>
              <a:rPr lang="en-US" dirty="0"/>
              <a:t>in the east of the country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Vast differences in asset ownership across the country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01495867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28000">
              <a:schemeClr val="accent1">
                <a:lumMod val="5000"/>
                <a:lumOff val="95000"/>
              </a:schemeClr>
            </a:gs>
            <a:gs pos="55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711C6-2E3A-434D-BCD6-4260203D1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Nigeria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2C6AE5-087E-444F-A88E-E5A926F229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35B453-7314-4BBD-9303-11C6BECC4B0D}" type="slidenum">
              <a:rPr lang="en-GB" altLang="en-US" smtClean="0"/>
              <a:pPr>
                <a:defRPr/>
              </a:pPr>
              <a:t>14</a:t>
            </a:fld>
            <a:endParaRPr lang="en-GB" altLang="en-US" dirty="0"/>
          </a:p>
        </p:txBody>
      </p:sp>
      <p:pic>
        <p:nvPicPr>
          <p:cNvPr id="6" name="Picture 5" descr="Chart, surface chart&#10;&#10;Description automatically generated">
            <a:extLst>
              <a:ext uri="{FF2B5EF4-FFF2-40B4-BE49-F238E27FC236}">
                <a16:creationId xmlns:a16="http://schemas.microsoft.com/office/drawing/2014/main" id="{EA0629CF-8138-4C40-BE3D-7FF7A1CC35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3612" y="1243984"/>
            <a:ext cx="3981423" cy="2054834"/>
          </a:xfrm>
          <a:prstGeom prst="rect">
            <a:avLst/>
          </a:prstGeom>
        </p:spPr>
      </p:pic>
      <p:pic>
        <p:nvPicPr>
          <p:cNvPr id="8" name="Picture 7" descr="Diagram, engineering drawing&#10;&#10;Description automatically generated">
            <a:extLst>
              <a:ext uri="{FF2B5EF4-FFF2-40B4-BE49-F238E27FC236}">
                <a16:creationId xmlns:a16="http://schemas.microsoft.com/office/drawing/2014/main" id="{CD96B21B-A10D-40B4-9995-F64BED23E8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750" y="2920891"/>
            <a:ext cx="3905249" cy="20155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F618A1C-773A-4167-8D22-F50953D03EDF}"/>
              </a:ext>
            </a:extLst>
          </p:cNvPr>
          <p:cNvSpPr txBox="1"/>
          <p:nvPr/>
        </p:nvSpPr>
        <p:spPr>
          <a:xfrm>
            <a:off x="228600" y="1047750"/>
            <a:ext cx="472439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asset differences are relatively flat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north-east of the country has higher food expenditure but the coastal south-west has higher non-food expenditure</a:t>
            </a:r>
          </a:p>
        </p:txBody>
      </p:sp>
    </p:spTree>
    <p:extLst>
      <p:ext uri="{BB962C8B-B14F-4D97-AF65-F5344CB8AC3E}">
        <p14:creationId xmlns:p14="http://schemas.microsoft.com/office/powerpoint/2010/main" val="100214087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29000">
              <a:schemeClr val="accent1">
                <a:lumMod val="5000"/>
                <a:lumOff val="95000"/>
              </a:schemeClr>
            </a:gs>
            <a:gs pos="55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2760FA-F0DF-4A97-856A-75DEAC2C5F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5467350" cy="993775"/>
          </a:xfrm>
        </p:spPr>
        <p:txBody>
          <a:bodyPr>
            <a:normAutofit fontScale="90000"/>
          </a:bodyPr>
          <a:lstStyle/>
          <a:p>
            <a:r>
              <a:rPr lang="en-US" dirty="0"/>
              <a:t>Interpreting non-parametric and descriptive data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B80137-2BE4-428C-841E-90F63B600F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Tanzania</a:t>
            </a:r>
          </a:p>
          <a:p>
            <a:pPr lvl="1"/>
            <a:r>
              <a:rPr lang="en-GB" dirty="0"/>
              <a:t>There are vast differences in assets</a:t>
            </a:r>
          </a:p>
          <a:p>
            <a:pPr lvl="1"/>
            <a:r>
              <a:rPr lang="en-GB" dirty="0"/>
              <a:t>Occupational differences across regions are high </a:t>
            </a:r>
          </a:p>
          <a:p>
            <a:pPr lvl="1"/>
            <a:r>
              <a:rPr lang="en-GB" dirty="0"/>
              <a:t>The south and east of Tanzania are too far apart in assets and have incomparable amenities. This is less so in the central parts.</a:t>
            </a:r>
          </a:p>
          <a:p>
            <a:pPr lvl="1"/>
            <a:r>
              <a:rPr lang="en-GB" dirty="0"/>
              <a:t>The subjective well being does not align with the asset distribution.</a:t>
            </a:r>
          </a:p>
          <a:p>
            <a:r>
              <a:rPr lang="en-GB" dirty="0"/>
              <a:t>Nigeria</a:t>
            </a:r>
          </a:p>
          <a:p>
            <a:pPr lvl="1"/>
            <a:r>
              <a:rPr lang="en-GB" dirty="0"/>
              <a:t>The asset differences are fewer</a:t>
            </a:r>
          </a:p>
          <a:p>
            <a:pPr lvl="1"/>
            <a:r>
              <a:rPr lang="en-GB" dirty="0"/>
              <a:t>The role of education is also significant</a:t>
            </a:r>
          </a:p>
          <a:p>
            <a:pPr lvl="1"/>
            <a:r>
              <a:rPr lang="en-GB" dirty="0"/>
              <a:t>Occupational differences more uniform across regions</a:t>
            </a:r>
          </a:p>
          <a:p>
            <a:pPr lvl="1"/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1D1B95-CA29-4AC8-BE6E-FF6E70DAF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35B453-7314-4BBD-9303-11C6BECC4B0D}" type="slidenum">
              <a:rPr lang="en-GB" altLang="en-US" smtClean="0"/>
              <a:pPr>
                <a:defRPr/>
              </a:pPr>
              <a:t>15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1421887588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20000">
              <a:schemeClr val="accent1">
                <a:lumMod val="5000"/>
                <a:lumOff val="95000"/>
              </a:schemeClr>
            </a:gs>
            <a:gs pos="55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C9031C-2123-4FF1-BCC7-6F2D113AF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Parametric Analysis</a:t>
            </a:r>
            <a:endParaRPr lang="en-GB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82EAC1-F444-4637-9CC5-DE39E6E187B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Model – Our goal is to understand whether non-durable consumption is influenced more by asset-inequalities or local non-durable consumption </a:t>
                </a:r>
              </a:p>
              <a:p>
                <a:pPr lvl="1"/>
                <a:r>
                  <a:rPr lang="en-US" dirty="0"/>
                  <a:t>Independent Variable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𝑛𝑒</m:t>
                        </m:r>
                      </m:sub>
                    </m:sSub>
                  </m:oMath>
                </a14:m>
                <a:r>
                  <a:rPr lang="en-US" dirty="0"/>
                  <a:t> - the non-durable consumption including food</a:t>
                </a:r>
              </a:p>
              <a:p>
                <a:pPr lvl="1"/>
                <a:r>
                  <a:rPr lang="en-US" dirty="0"/>
                  <a:t>Dependent (Control) Variables</a:t>
                </a:r>
              </a:p>
              <a:p>
                <a:pPr lvl="2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-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is the total per-head non-durable consumption in the household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- logarithm of mean asset values in the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4 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area around the consumer’s district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𝑛𝑒𝑒𝑑𝑠</m:t>
                        </m:r>
                      </m:sub>
                    </m:sSub>
                  </m:oMath>
                </a14:m>
                <a:r>
                  <a:rPr lang="en-US" dirty="0"/>
                  <a:t> - inferred as the average cost-per-head of non-durable consumption inclusive of food evaluated in the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4 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area 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82EAC1-F444-4637-9CC5-DE39E6E187B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773" t="-224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B8584F-DFF9-47E8-8C04-DAFFDF47E1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35B453-7314-4BBD-9303-11C6BECC4B0D}" type="slidenum">
              <a:rPr lang="en-GB" altLang="en-US" smtClean="0"/>
              <a:pPr>
                <a:defRPr/>
              </a:pPr>
              <a:t>16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296723742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20000">
              <a:schemeClr val="accent1">
                <a:lumMod val="5000"/>
                <a:lumOff val="95000"/>
              </a:schemeClr>
            </a:gs>
            <a:gs pos="55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C9031C-2123-4FF1-BCC7-6F2D113AF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Cross-Sectional View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B8584F-DFF9-47E8-8C04-DAFFDF47E1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35B453-7314-4BBD-9303-11C6BECC4B0D}" type="slidenum">
              <a:rPr lang="en-GB" altLang="en-US" smtClean="0"/>
              <a:pPr>
                <a:defRPr/>
              </a:pPr>
              <a:t>17</a:t>
            </a:fld>
            <a:endParaRPr lang="en-GB" alt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D2FBBD6-7CCF-48B8-B35D-8FCC87BF2D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7391" y="1133495"/>
            <a:ext cx="3416502" cy="376828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DCC2830-7488-4E7C-A763-80385A2FDA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887" y="1031102"/>
            <a:ext cx="3265290" cy="4010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186729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20000">
              <a:schemeClr val="accent1">
                <a:lumMod val="5000"/>
                <a:lumOff val="95000"/>
              </a:schemeClr>
            </a:gs>
            <a:gs pos="55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21DDE-413F-4620-808A-71BBABFAE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Panel View</a:t>
            </a:r>
            <a:endParaRPr lang="en-GB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0DE266C-263B-48B9-9DD1-CD6B22D9C3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4400" y="1047750"/>
            <a:ext cx="2934997" cy="3869382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D84171-93CD-4BC1-8AC1-86DCFE447F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35B453-7314-4BBD-9303-11C6BECC4B0D}" type="slidenum">
              <a:rPr lang="en-GB" altLang="en-US" smtClean="0"/>
              <a:pPr>
                <a:defRPr/>
              </a:pPr>
              <a:t>18</a:t>
            </a:fld>
            <a:endParaRPr lang="en-GB" alt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179ECE-DA7A-48CE-812E-F341E923FF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5564" y="934566"/>
            <a:ext cx="3103298" cy="3982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660846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20000">
              <a:schemeClr val="accent1">
                <a:lumMod val="5000"/>
                <a:lumOff val="95000"/>
              </a:schemeClr>
            </a:gs>
            <a:gs pos="55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AF8AB-0CCF-473A-8534-BC759D28B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Conclusions from Panel and Cross-Section</a:t>
            </a:r>
            <a:br>
              <a:rPr lang="en-US" dirty="0"/>
            </a:br>
            <a:r>
              <a:rPr lang="en-US" dirty="0"/>
              <a:t>Results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6B07EE-B7A2-436F-BDC0-4CB8AC8CA3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economic significance of local (neighborhood) expenditure (removing </a:t>
            </a:r>
            <a:r>
              <a:rPr lang="en-US" dirty="0" err="1"/>
              <a:t>logx</a:t>
            </a:r>
            <a:r>
              <a:rPr lang="en-US"/>
              <a:t> confirms this)</a:t>
            </a:r>
          </a:p>
          <a:p>
            <a:r>
              <a:rPr lang="en-US" dirty="0"/>
              <a:t>The role of education as well as occupation for non-durable consumption seems stronger in Nigeria </a:t>
            </a:r>
          </a:p>
          <a:p>
            <a:r>
              <a:rPr lang="en-US" dirty="0"/>
              <a:t>The role of neighborhood expenditure seems stronger in Nigeria</a:t>
            </a:r>
          </a:p>
          <a:p>
            <a:r>
              <a:rPr lang="en-US" dirty="0"/>
              <a:t>There seems more inertia with asset-boundaries in Nigeria – i.e. once consumers have acquired assets their consumption does not change. This is less so in Tanzania.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75BD04-3777-48EC-9398-61D23EE08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35B453-7314-4BBD-9303-11C6BECC4B0D}" type="slidenum">
              <a:rPr lang="en-GB" altLang="en-US" smtClean="0"/>
              <a:pPr>
                <a:defRPr/>
              </a:pPr>
              <a:t>19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1582377548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21000">
              <a:schemeClr val="accent1">
                <a:lumMod val="5000"/>
                <a:lumOff val="95000"/>
              </a:schemeClr>
            </a:gs>
            <a:gs pos="46000">
              <a:schemeClr val="accent1">
                <a:lumMod val="45000"/>
                <a:lumOff val="55000"/>
              </a:schemeClr>
            </a:gs>
            <a:gs pos="7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0114" y="452438"/>
            <a:ext cx="7886700" cy="993775"/>
          </a:xfrm>
        </p:spPr>
        <p:txBody>
          <a:bodyPr/>
          <a:lstStyle/>
          <a:p>
            <a:r>
              <a:rPr lang="en-GB" dirty="0"/>
              <a:t>Conspicuous or status-related Consumption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3067" y="1428750"/>
            <a:ext cx="7886700" cy="3262312"/>
          </a:xfrm>
        </p:spPr>
        <p:txBody>
          <a:bodyPr>
            <a:normAutofit/>
          </a:bodyPr>
          <a:lstStyle/>
          <a:p>
            <a:endParaRPr lang="en-GB" dirty="0"/>
          </a:p>
          <a:p>
            <a:r>
              <a:rPr lang="en-GB" dirty="0"/>
              <a:t>The tendency of consumers to indicate status by using goods of a higher quality or in higher quantity than what might be considered necessary</a:t>
            </a:r>
          </a:p>
          <a:p>
            <a:pPr marL="0" indent="0">
              <a:buNone/>
            </a:pPr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45596784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20000">
              <a:schemeClr val="accent1">
                <a:lumMod val="5000"/>
                <a:lumOff val="95000"/>
              </a:schemeClr>
            </a:gs>
            <a:gs pos="55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E1DDED-AC9A-4208-A7A3-ED93E965CB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9C9E65-D10B-4CD2-BE37-9B781D7440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A necessary implication of the model is that consumers with both lower durable consumption and lower relative excess cannot compete with the consumer for whom both are higher </a:t>
            </a:r>
          </a:p>
          <a:p>
            <a:r>
              <a:rPr lang="en-GB" dirty="0"/>
              <a:t>The effect of urban-rural differences dominates the any notion of visible consumption</a:t>
            </a:r>
            <a:endParaRPr lang="en-US" dirty="0"/>
          </a:p>
          <a:p>
            <a:r>
              <a:rPr lang="en-GB" dirty="0"/>
              <a:t>The framework can be easily extended to other economies – because of surveying difference economies – we rely only on excluding asset costs from non-durable consumption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114149-19E5-4CE5-B9E4-95A200966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35B453-7314-4BBD-9303-11C6BECC4B0D}" type="slidenum">
              <a:rPr lang="en-GB" altLang="en-US" smtClean="0"/>
              <a:pPr>
                <a:defRPr/>
              </a:pPr>
              <a:t>20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202028748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22000">
              <a:schemeClr val="accent1">
                <a:lumMod val="5000"/>
                <a:lumOff val="95000"/>
              </a:schemeClr>
            </a:gs>
            <a:gs pos="55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D47AE3-B683-4179-8BD5-52FEE88BD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  <a:endParaRPr lang="en-GB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AC0C9CC-D538-4838-9085-322F9C3B0DE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Is food a basic need ?</a:t>
                </a:r>
              </a:p>
              <a:p>
                <a:pPr lvl="1"/>
                <a:r>
                  <a:rPr lang="en-US" dirty="0"/>
                  <a:t>On one hand, food is a basic need (the current assumption)</a:t>
                </a:r>
              </a:p>
              <a:p>
                <a:pPr lvl="1"/>
                <a:r>
                  <a:rPr lang="en-US" dirty="0"/>
                  <a:t>There is quite a lot of support for a pressure on food quality in sub-Saharan Africa. Would food quality difference be “visible” for status?</a:t>
                </a:r>
              </a:p>
              <a:p>
                <a:r>
                  <a:rPr lang="en-US" b="0" dirty="0">
                    <a:latin typeface="Cambria Math" panose="02040503050406030204" pitchFamily="18" charset="0"/>
                  </a:rPr>
                  <a:t>The “classic” demand-equation model be used for the parametric analysis with a pseudo-panel approach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𝑛𝑒</m:t>
                        </m:r>
                      </m:sub>
                    </m:sSub>
                  </m:oMath>
                </a14:m>
                <a:r>
                  <a:rPr lang="en-US" dirty="0"/>
                  <a:t> - the budget share of food and other non-durable consumption for the pseudo-panel </a:t>
                </a:r>
                <a:r>
                  <a:rPr lang="en-US" dirty="0" err="1"/>
                  <a:t>hosehold</a:t>
                </a:r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– the total budget comprising of purchased asset values (the changes in which are impossible to obtain without the pseudo-panel due to measurement errors)</a:t>
                </a:r>
                <a:endParaRPr lang="en-GB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𝑛𝑒𝑒𝑑𝑠</m:t>
                        </m:r>
                      </m:sub>
                    </m:sSub>
                  </m:oMath>
                </a14:m>
                <a:r>
                  <a:rPr lang="en-US" dirty="0"/>
                  <a:t> - average cost-per-head of non-durable consumption in pseudo-panel area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- logarithm of mean asset values in the pseudo-panel area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AC0C9CC-D538-4838-9085-322F9C3B0DE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41" t="-2430" r="-115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0A330B-09B6-4480-8A46-540F07172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35B453-7314-4BBD-9303-11C6BECC4B0D}" type="slidenum">
              <a:rPr lang="en-GB" altLang="en-US" smtClean="0"/>
              <a:pPr>
                <a:defRPr/>
              </a:pPr>
              <a:t>21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2361785954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24000">
              <a:schemeClr val="accent1">
                <a:lumMod val="5000"/>
                <a:lumOff val="95000"/>
              </a:schemeClr>
            </a:gs>
            <a:gs pos="55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48C546-8FFD-446E-BDCF-98089415F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2A16AD-BBE9-46B1-A4CE-03E9119695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GB" dirty="0"/>
              <a:t>A Deaton, </a:t>
            </a:r>
            <a:r>
              <a:rPr lang="en-GB" i="1" dirty="0"/>
              <a:t>Understanding Consumption</a:t>
            </a:r>
            <a:r>
              <a:rPr lang="en-GB" dirty="0"/>
              <a:t>, Clarendon Press 1993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N J Ireland, “On limiting the market for status signals,” </a:t>
            </a:r>
            <a:r>
              <a:rPr lang="en-GB" i="1" dirty="0"/>
              <a:t>Journal of Public Economics</a:t>
            </a:r>
            <a:r>
              <a:rPr lang="en-GB" dirty="0"/>
              <a:t>, 1994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L </a:t>
            </a:r>
            <a:r>
              <a:rPr lang="en-GB" dirty="0" err="1"/>
              <a:t>Doyal</a:t>
            </a:r>
            <a:r>
              <a:rPr lang="en-GB" dirty="0"/>
              <a:t> and I Gough, </a:t>
            </a:r>
            <a:r>
              <a:rPr lang="en-GB" i="1" dirty="0"/>
              <a:t>A Theory of Human Need, </a:t>
            </a:r>
            <a:r>
              <a:rPr lang="en-GB" dirty="0"/>
              <a:t>Palgrave London 1991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Robert H Frank, “The Demand for Unobservable and Other </a:t>
            </a:r>
            <a:r>
              <a:rPr lang="en-US" dirty="0" err="1"/>
              <a:t>Nonpositional</a:t>
            </a:r>
            <a:r>
              <a:rPr lang="en-US" dirty="0"/>
              <a:t> Goods”, </a:t>
            </a:r>
            <a:r>
              <a:rPr lang="en-GB" i="1" dirty="0"/>
              <a:t>The American Economic Review, </a:t>
            </a:r>
            <a:r>
              <a:rPr lang="en-GB" dirty="0"/>
              <a:t>vol. 75(1), pp. 101-116</a:t>
            </a:r>
          </a:p>
          <a:p>
            <a:pPr marL="457200" indent="-457200" fontAlgn="ctr">
              <a:buFont typeface="+mj-lt"/>
              <a:buAutoNum type="arabicPeriod"/>
            </a:pPr>
            <a:r>
              <a:rPr lang="en-GB" dirty="0"/>
              <a:t>G </a:t>
            </a:r>
            <a:r>
              <a:rPr lang="en-GB" dirty="0" err="1"/>
              <a:t>Corneo</a:t>
            </a:r>
            <a:r>
              <a:rPr lang="en-GB" dirty="0"/>
              <a:t> and O Jeanne, “Conspicuous consumption, snobbism and conformism,” </a:t>
            </a:r>
            <a:r>
              <a:rPr lang="en-GB" i="1" dirty="0"/>
              <a:t>Journal of Public Economics</a:t>
            </a:r>
            <a:r>
              <a:rPr lang="en-GB" dirty="0"/>
              <a:t>, vol. 66, pp. 55–71, 1997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1FF188-C96F-42BD-A87E-32B495EE85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35B453-7314-4BBD-9303-11C6BECC4B0D}" type="slidenum">
              <a:rPr lang="en-GB" altLang="en-US" smtClean="0"/>
              <a:pPr>
                <a:defRPr/>
              </a:pPr>
              <a:t>22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1118667625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21000">
              <a:schemeClr val="accent1">
                <a:lumMod val="5000"/>
                <a:lumOff val="95000"/>
              </a:schemeClr>
            </a:gs>
            <a:gs pos="46000">
              <a:schemeClr val="accent1">
                <a:lumMod val="45000"/>
                <a:lumOff val="55000"/>
              </a:schemeClr>
            </a:gs>
            <a:gs pos="7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0114" y="452438"/>
            <a:ext cx="7886700" cy="993775"/>
          </a:xfrm>
        </p:spPr>
        <p:txBody>
          <a:bodyPr>
            <a:normAutofit fontScale="90000"/>
          </a:bodyPr>
          <a:lstStyle/>
          <a:p>
            <a:r>
              <a:rPr lang="en-GB" dirty="0"/>
              <a:t>Does status consumption exist in </a:t>
            </a:r>
            <a:br>
              <a:rPr lang="en-GB" dirty="0"/>
            </a:br>
            <a:r>
              <a:rPr lang="en-GB" dirty="0"/>
              <a:t>developing countries?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3067" y="1428750"/>
            <a:ext cx="7886700" cy="3262312"/>
          </a:xfrm>
        </p:spPr>
        <p:txBody>
          <a:bodyPr>
            <a:normAutofit fontScale="92500" lnSpcReduction="20000"/>
          </a:bodyPr>
          <a:lstStyle/>
          <a:p>
            <a:endParaRPr lang="en-GB" dirty="0"/>
          </a:p>
          <a:p>
            <a:r>
              <a:rPr lang="en-GB" dirty="0"/>
              <a:t>For</a:t>
            </a:r>
          </a:p>
          <a:p>
            <a:pPr lvl="1"/>
            <a:r>
              <a:rPr lang="en-GB" dirty="0"/>
              <a:t>Regardless of poverty levels, status competitions are universal</a:t>
            </a:r>
          </a:p>
          <a:p>
            <a:pPr lvl="1"/>
            <a:r>
              <a:rPr lang="en-GB" dirty="0"/>
              <a:t>There is a reference level for all consumer choice (poorer countries have a lower reference level)</a:t>
            </a:r>
          </a:p>
          <a:p>
            <a:r>
              <a:rPr lang="en-GB" dirty="0"/>
              <a:t>Against</a:t>
            </a:r>
          </a:p>
          <a:p>
            <a:pPr lvl="1"/>
            <a:r>
              <a:rPr lang="en-GB" dirty="0"/>
              <a:t>Most consumers struggle to meet basic needs. So status is inseparable from fulfilling basic needs</a:t>
            </a:r>
          </a:p>
          <a:p>
            <a:pPr lvl="1"/>
            <a:r>
              <a:rPr lang="en-GB" dirty="0"/>
              <a:t>The income differences are wide for there to be any use of status consumption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marL="0" indent="0">
              <a:buNone/>
            </a:pPr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67546922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31000">
              <a:schemeClr val="accent1">
                <a:lumMod val="5000"/>
                <a:lumOff val="95000"/>
              </a:schemeClr>
            </a:gs>
            <a:gs pos="60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355967-F4EA-43A2-85A5-B6B3F58C32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we want status goods?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4A2049-AF32-4CA7-83EA-2F72F352CB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A few perspectives:</a:t>
            </a:r>
            <a:endParaRPr lang="en-US" i="1" dirty="0"/>
          </a:p>
          <a:p>
            <a:r>
              <a:rPr lang="en-US" i="1" dirty="0"/>
              <a:t>Veblen</a:t>
            </a:r>
            <a:r>
              <a:rPr lang="en-US" dirty="0"/>
              <a:t> : Signaling is inherent in all consumption</a:t>
            </a:r>
          </a:p>
          <a:p>
            <a:r>
              <a:rPr lang="en-US" i="1" dirty="0"/>
              <a:t>Hirsch</a:t>
            </a:r>
            <a:r>
              <a:rPr lang="en-US" dirty="0"/>
              <a:t>: Post-war commercialisation and advertising has removed the difference between necessities and quality (physical and social scarcity)</a:t>
            </a:r>
          </a:p>
          <a:p>
            <a:r>
              <a:rPr lang="en-US" i="1" dirty="0"/>
              <a:t>Baudrillard</a:t>
            </a:r>
            <a:r>
              <a:rPr lang="en-US" dirty="0"/>
              <a:t> : The “</a:t>
            </a:r>
            <a:r>
              <a:rPr lang="en-US" b="0" i="0" dirty="0">
                <a:solidFill>
                  <a:srgbClr val="1A1A1A"/>
                </a:solidFill>
                <a:effectLst/>
              </a:rPr>
              <a:t>active manipulation of signs”– the mechanism to insert oneself within the consumer society (and working to differentiate oneself from others) is itself a form of </a:t>
            </a:r>
            <a:r>
              <a:rPr lang="en-US" b="0" i="0" dirty="0" err="1">
                <a:solidFill>
                  <a:srgbClr val="1A1A1A"/>
                </a:solidFill>
                <a:effectLst/>
              </a:rPr>
              <a:t>labour</a:t>
            </a:r>
            <a:endParaRPr lang="en-US" b="0" i="0" dirty="0">
              <a:solidFill>
                <a:srgbClr val="1A1A1A"/>
              </a:solidFill>
              <a:effectLst/>
            </a:endParaRPr>
          </a:p>
          <a:p>
            <a:r>
              <a:rPr lang="en-US" i="1" dirty="0"/>
              <a:t>Frank</a:t>
            </a:r>
            <a:r>
              <a:rPr lang="en-US" dirty="0"/>
              <a:t>: The consumer improves self-image and felicity through status competitions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6627038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0000">
              <a:schemeClr val="accent1">
                <a:lumMod val="5000"/>
                <a:lumOff val="95000"/>
              </a:schemeClr>
            </a:gs>
            <a:gs pos="55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6143F5-27FF-475A-BFB8-65A3F08E7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Does </a:t>
            </a:r>
            <a:r>
              <a:rPr lang="en-GB" dirty="0"/>
              <a:t>consumption influence </a:t>
            </a:r>
            <a:r>
              <a:rPr lang="en-US" dirty="0"/>
              <a:t>s</a:t>
            </a:r>
            <a:r>
              <a:rPr lang="en-GB" dirty="0"/>
              <a:t>tatus?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EA2AC6-C73F-4BE1-9229-56DDDF5596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GB" dirty="0"/>
              <a:t>Before we talk about a model for status consumption, consider if status – viewed as a social position based on wealth/occupation –determines consumption or if instead, consumption itself predominantly drives status </a:t>
            </a:r>
          </a:p>
          <a:p>
            <a:r>
              <a:rPr lang="en-GB" dirty="0"/>
              <a:t>This is an empirical assessment and requires us to define what status and status goods mean in a particular socio-cultural context</a:t>
            </a:r>
          </a:p>
          <a:p>
            <a:r>
              <a:rPr lang="en-GB" dirty="0"/>
              <a:t>Since we wish to compare status consumption across economies, we consider status as expected future wealth and the status value from consumption. The latter is a combination of durable consumption and non-durable consumption in excess of needs</a:t>
            </a:r>
          </a:p>
          <a:p>
            <a:r>
              <a:rPr lang="en-GB" dirty="0"/>
              <a:t>This is more general than the visible goods view and serves as a generic way of comparing status consumption across different economies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3726CD-83C5-4DE4-BD07-49321C7F11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35B453-7314-4BBD-9303-11C6BECC4B0D}" type="slidenum">
              <a:rPr lang="en-GB" altLang="en-US" smtClean="0"/>
              <a:pPr>
                <a:defRPr/>
              </a:pPr>
              <a:t>5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3862607101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29000">
              <a:schemeClr val="accent1">
                <a:lumMod val="5000"/>
                <a:lumOff val="95000"/>
              </a:schemeClr>
            </a:gs>
            <a:gs pos="55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6143F5-27FF-475A-BFB8-65A3F08E7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Status and Consumption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EA2AC6-C73F-4BE1-9229-56DDDF5596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Two assumptions to support our definitions and the model:</a:t>
            </a:r>
          </a:p>
          <a:p>
            <a:pPr marL="0" indent="0">
              <a:buNone/>
            </a:pPr>
            <a:r>
              <a:rPr lang="en-GB" dirty="0"/>
              <a:t>A1. </a:t>
            </a:r>
            <a:r>
              <a:rPr lang="en-GB" i="1" dirty="0"/>
              <a:t>Rational Benefit from status consumption </a:t>
            </a:r>
            <a:r>
              <a:rPr lang="en-GB" dirty="0"/>
              <a:t>-  There is a rational benefit to be had from status consumption (otherwise consumers would stay away from it in the long-run).</a:t>
            </a:r>
          </a:p>
          <a:p>
            <a:pPr marL="0" indent="0">
              <a:buNone/>
            </a:pPr>
            <a:r>
              <a:rPr lang="en-GB" dirty="0"/>
              <a:t>A2. </a:t>
            </a:r>
            <a:r>
              <a:rPr lang="en-GB" i="1" dirty="0"/>
              <a:t>Longevity of Durable goods - </a:t>
            </a:r>
            <a:r>
              <a:rPr lang="en-GB" dirty="0"/>
              <a:t>Status-related consumption that is not considered “wealth” (i.e. most of non-durable status-related consumption) cannot be inherited (bequeathed) but all else would be.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3726CD-83C5-4DE4-BD07-49321C7F11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35B453-7314-4BBD-9303-11C6BECC4B0D}" type="slidenum">
              <a:rPr lang="en-GB" altLang="en-US" smtClean="0"/>
              <a:pPr>
                <a:defRPr/>
              </a:pPr>
              <a:t>6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3101871897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25000">
              <a:schemeClr val="accent1">
                <a:lumMod val="5000"/>
                <a:lumOff val="95000"/>
              </a:schemeClr>
            </a:gs>
            <a:gs pos="55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9DACA0-31A6-4A94-BA68-1A2739BEA0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Status Demand Assumptions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DF72D7-FBD8-441D-B702-D4D577D759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A1 (benefit from status consumption) ensures that all consumers –benefit from high non-durable consumption relative to their needs</a:t>
            </a:r>
          </a:p>
          <a:p>
            <a:r>
              <a:rPr lang="en-GB" dirty="0"/>
              <a:t>A2 (durable good longevity) separates the long-term consumption from short-term consumption in the context of differences in consumer wealth levels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F0C8D5-20FF-4F74-ADB3-0404D56C81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35B453-7314-4BBD-9303-11C6BECC4B0D}" type="slidenum">
              <a:rPr lang="en-GB" altLang="en-US" smtClean="0"/>
              <a:pPr>
                <a:defRPr/>
              </a:pPr>
              <a:t>7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2394512012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22000">
              <a:schemeClr val="accent1">
                <a:lumMod val="5000"/>
                <a:lumOff val="95000"/>
              </a:schemeClr>
            </a:gs>
            <a:gs pos="55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C5EE8-DF91-4A2F-B735-EEFB35034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Definitions: Excess Non-Durable Consumption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AEB821-15F4-4647-8240-BAAE398CEF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i="1" dirty="0"/>
              <a:t>How do we define needs? </a:t>
            </a:r>
          </a:p>
          <a:p>
            <a:pPr lvl="1"/>
            <a:r>
              <a:rPr lang="en-GB" dirty="0"/>
              <a:t>We accept the </a:t>
            </a:r>
            <a:r>
              <a:rPr lang="en-GB" dirty="0" err="1"/>
              <a:t>Doyal</a:t>
            </a:r>
            <a:r>
              <a:rPr lang="en-GB" dirty="0"/>
              <a:t>-Gough view and consider needs as only a guarantee of health and autonomy. Therefore status is not a basic need. </a:t>
            </a:r>
          </a:p>
          <a:p>
            <a:pPr lvl="1"/>
            <a:endParaRPr lang="en-GB" dirty="0"/>
          </a:p>
          <a:p>
            <a:r>
              <a:rPr lang="en-GB" i="1" dirty="0"/>
              <a:t>Defining Excess</a:t>
            </a:r>
            <a:r>
              <a:rPr lang="en-GB" dirty="0"/>
              <a:t> : Arguing that different households cannot have different basic except for age-composition and cardinality, we argue that</a:t>
            </a:r>
          </a:p>
          <a:p>
            <a:pPr marL="685800" lvl="1" indent="-342900">
              <a:buFont typeface="+mj-lt"/>
              <a:buAutoNum type="arabicPeriod"/>
            </a:pPr>
            <a:r>
              <a:rPr lang="en-GB" dirty="0"/>
              <a:t>Anything above the cost of needs is of some potential status value to the consumer</a:t>
            </a:r>
          </a:p>
          <a:p>
            <a:pPr marL="685800" lvl="1" indent="-342900">
              <a:buFont typeface="+mj-lt"/>
              <a:buAutoNum type="arabicPeriod"/>
            </a:pPr>
            <a:r>
              <a:rPr lang="en-GB" dirty="0"/>
              <a:t>Any durable goods purchased are also of some status value</a:t>
            </a:r>
          </a:p>
          <a:p>
            <a:pPr marL="685800" lvl="1" indent="-342900">
              <a:buFont typeface="+mj-lt"/>
              <a:buAutoNum type="arabicPeriod"/>
            </a:pPr>
            <a:r>
              <a:rPr lang="en-GB" dirty="0"/>
              <a:t>All else are basic needs</a:t>
            </a:r>
          </a:p>
          <a:p>
            <a:r>
              <a:rPr lang="en-GB" i="1" dirty="0"/>
              <a:t>Empirical interpretation of needs</a:t>
            </a:r>
            <a:r>
              <a:rPr lang="en-GB" dirty="0"/>
              <a:t>: We argue that food would carry some status value in societies where food security problems are widespread</a:t>
            </a:r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C5E073-F34C-4748-B870-825201DAA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35B453-7314-4BBD-9303-11C6BECC4B0D}" type="slidenum">
              <a:rPr lang="en-GB" altLang="en-US" smtClean="0"/>
              <a:pPr>
                <a:defRPr/>
              </a:pPr>
              <a:t>8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1279446727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23000">
              <a:schemeClr val="accent1">
                <a:lumMod val="5000"/>
                <a:lumOff val="95000"/>
              </a:schemeClr>
            </a:gs>
            <a:gs pos="55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45EBB5-8A45-4C76-ABE2-4A3C95E817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Durable Consumption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EAD146-E2CC-49F4-95A5-01CD8B2FEF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Goods that can be transferred over generation as the durable goods relevant for status consumption. All else is non-durable consumption.</a:t>
            </a:r>
          </a:p>
          <a:p>
            <a:r>
              <a:rPr lang="en-US" dirty="0"/>
              <a:t>The LSMS survey which we rely upon provides assets owned by consumers for all the countries surveyed.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0D751B-63E1-4A8E-8F20-9D7D68638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35B453-7314-4BBD-9303-11C6BECC4B0D}" type="slidenum">
              <a:rPr lang="en-GB" altLang="en-US" smtClean="0"/>
              <a:pPr>
                <a:defRPr/>
              </a:pPr>
              <a:t>9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2325314941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UoR Theme">
  <a:themeElements>
    <a:clrScheme name="Anurag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9E799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Effra Bold"/>
        <a:ea typeface=""/>
        <a:cs typeface=""/>
      </a:majorFont>
      <a:minorFont>
        <a:latin typeface="Effr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38100">
          <a:solidFill>
            <a:schemeClr val="accent1"/>
          </a:solidFill>
        </a:ln>
      </a:spPr>
      <a:bodyPr wrap="none">
        <a:spAutoFit/>
      </a:bodyPr>
      <a:lstStyle>
        <a:defPPr>
          <a:defRPr dirty="0">
            <a:solidFill>
              <a:schemeClr val="tx2"/>
            </a:solidFill>
            <a:latin typeface="+mn-lt"/>
          </a:defRPr>
        </a:defPPr>
      </a:lstStyle>
    </a:spDef>
    <a:lnDef>
      <a:spPr bwMode="auto">
        <a:noFill/>
        <a:ln w="38100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/>
      <a:lstStyle/>
    </a:lnDef>
    <a:txDef>
      <a:spPr>
        <a:noFill/>
      </a:spPr>
      <a:bodyPr wrap="square" rtlCol="0">
        <a:spAutoFit/>
      </a:bodyPr>
      <a:lstStyle>
        <a:defPPr>
          <a:defRPr dirty="0" smtClean="0">
            <a:solidFill>
              <a:schemeClr val="tx2"/>
            </a:solidFill>
            <a:latin typeface="+mn-lt"/>
          </a:defRPr>
        </a:defPPr>
      </a:lstStyle>
    </a:txDef>
  </a:objectDefaults>
  <a:extraClrSchemeLst>
    <a:extraClrScheme>
      <a:clrScheme name="UoR Theme 1">
        <a:dk1>
          <a:srgbClr val="50535A"/>
        </a:dk1>
        <a:lt1>
          <a:srgbClr val="FFFFFF"/>
        </a:lt1>
        <a:dk2>
          <a:srgbClr val="000000"/>
        </a:dk2>
        <a:lt2>
          <a:srgbClr val="E0E0E1"/>
        </a:lt2>
        <a:accent1>
          <a:srgbClr val="D2002E"/>
        </a:accent1>
        <a:accent2>
          <a:srgbClr val="EF7945"/>
        </a:accent2>
        <a:accent3>
          <a:srgbClr val="FFFFFF"/>
        </a:accent3>
        <a:accent4>
          <a:srgbClr val="43464C"/>
        </a:accent4>
        <a:accent5>
          <a:srgbClr val="E5AAAD"/>
        </a:accent5>
        <a:accent6>
          <a:srgbClr val="D96D3E"/>
        </a:accent6>
        <a:hlink>
          <a:srgbClr val="D2002E"/>
        </a:hlink>
        <a:folHlink>
          <a:srgbClr val="50535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oR Theme 2">
        <a:dk1>
          <a:srgbClr val="50535A"/>
        </a:dk1>
        <a:lt1>
          <a:srgbClr val="FFFFFF"/>
        </a:lt1>
        <a:dk2>
          <a:srgbClr val="000000"/>
        </a:dk2>
        <a:lt2>
          <a:srgbClr val="E0E0E1"/>
        </a:lt2>
        <a:accent1>
          <a:srgbClr val="EF7945"/>
        </a:accent1>
        <a:accent2>
          <a:srgbClr val="D2002E"/>
        </a:accent2>
        <a:accent3>
          <a:srgbClr val="FFFFFF"/>
        </a:accent3>
        <a:accent4>
          <a:srgbClr val="43464C"/>
        </a:accent4>
        <a:accent5>
          <a:srgbClr val="F6BEB0"/>
        </a:accent5>
        <a:accent6>
          <a:srgbClr val="BE0029"/>
        </a:accent6>
        <a:hlink>
          <a:srgbClr val="D2002E"/>
        </a:hlink>
        <a:folHlink>
          <a:srgbClr val="50535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oR Theme 3">
        <a:dk1>
          <a:srgbClr val="50535A"/>
        </a:dk1>
        <a:lt1>
          <a:srgbClr val="FFFFFF"/>
        </a:lt1>
        <a:dk2>
          <a:srgbClr val="000000"/>
        </a:dk2>
        <a:lt2>
          <a:srgbClr val="E0E0E1"/>
        </a:lt2>
        <a:accent1>
          <a:srgbClr val="009A84"/>
        </a:accent1>
        <a:accent2>
          <a:srgbClr val="EF7945"/>
        </a:accent2>
        <a:accent3>
          <a:srgbClr val="FFFFFF"/>
        </a:accent3>
        <a:accent4>
          <a:srgbClr val="43464C"/>
        </a:accent4>
        <a:accent5>
          <a:srgbClr val="AACAC2"/>
        </a:accent5>
        <a:accent6>
          <a:srgbClr val="D96D3E"/>
        </a:accent6>
        <a:hlink>
          <a:srgbClr val="D2002E"/>
        </a:hlink>
        <a:folHlink>
          <a:srgbClr val="50535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oR Theme 4">
        <a:dk1>
          <a:srgbClr val="50535A"/>
        </a:dk1>
        <a:lt1>
          <a:srgbClr val="FFFFFF"/>
        </a:lt1>
        <a:dk2>
          <a:srgbClr val="000000"/>
        </a:dk2>
        <a:lt2>
          <a:srgbClr val="E0E0E1"/>
        </a:lt2>
        <a:accent1>
          <a:srgbClr val="8ABD24"/>
        </a:accent1>
        <a:accent2>
          <a:srgbClr val="EF7945"/>
        </a:accent2>
        <a:accent3>
          <a:srgbClr val="FFFFFF"/>
        </a:accent3>
        <a:accent4>
          <a:srgbClr val="43464C"/>
        </a:accent4>
        <a:accent5>
          <a:srgbClr val="C4DBAC"/>
        </a:accent5>
        <a:accent6>
          <a:srgbClr val="D96D3E"/>
        </a:accent6>
        <a:hlink>
          <a:srgbClr val="D2002E"/>
        </a:hlink>
        <a:folHlink>
          <a:srgbClr val="50535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oR Theme 5">
        <a:dk1>
          <a:srgbClr val="50535A"/>
        </a:dk1>
        <a:lt1>
          <a:srgbClr val="FFFFFF"/>
        </a:lt1>
        <a:dk2>
          <a:srgbClr val="000000"/>
        </a:dk2>
        <a:lt2>
          <a:srgbClr val="E0E0E1"/>
        </a:lt2>
        <a:accent1>
          <a:srgbClr val="00AEEF"/>
        </a:accent1>
        <a:accent2>
          <a:srgbClr val="EF7945"/>
        </a:accent2>
        <a:accent3>
          <a:srgbClr val="FFFFFF"/>
        </a:accent3>
        <a:accent4>
          <a:srgbClr val="43464C"/>
        </a:accent4>
        <a:accent5>
          <a:srgbClr val="AAD3F6"/>
        </a:accent5>
        <a:accent6>
          <a:srgbClr val="D96D3E"/>
        </a:accent6>
        <a:hlink>
          <a:srgbClr val="D2002E"/>
        </a:hlink>
        <a:folHlink>
          <a:srgbClr val="50535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oR Theme 6">
        <a:dk1>
          <a:srgbClr val="50535A"/>
        </a:dk1>
        <a:lt1>
          <a:srgbClr val="FFFFFF"/>
        </a:lt1>
        <a:dk2>
          <a:srgbClr val="000000"/>
        </a:dk2>
        <a:lt2>
          <a:srgbClr val="E0E0E1"/>
        </a:lt2>
        <a:accent1>
          <a:srgbClr val="79679C"/>
        </a:accent1>
        <a:accent2>
          <a:srgbClr val="EF7945"/>
        </a:accent2>
        <a:accent3>
          <a:srgbClr val="FFFFFF"/>
        </a:accent3>
        <a:accent4>
          <a:srgbClr val="43464C"/>
        </a:accent4>
        <a:accent5>
          <a:srgbClr val="BEB8CB"/>
        </a:accent5>
        <a:accent6>
          <a:srgbClr val="D96D3E"/>
        </a:accent6>
        <a:hlink>
          <a:srgbClr val="D2002E"/>
        </a:hlink>
        <a:folHlink>
          <a:srgbClr val="50535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oR Theme 7">
        <a:dk1>
          <a:srgbClr val="50535A"/>
        </a:dk1>
        <a:lt1>
          <a:srgbClr val="FFFFFF"/>
        </a:lt1>
        <a:dk2>
          <a:srgbClr val="000000"/>
        </a:dk2>
        <a:lt2>
          <a:srgbClr val="E0E0E1"/>
        </a:lt2>
        <a:accent1>
          <a:srgbClr val="E6007E"/>
        </a:accent1>
        <a:accent2>
          <a:srgbClr val="EF7945"/>
        </a:accent2>
        <a:accent3>
          <a:srgbClr val="FFFFFF"/>
        </a:accent3>
        <a:accent4>
          <a:srgbClr val="43464C"/>
        </a:accent4>
        <a:accent5>
          <a:srgbClr val="F0AAC0"/>
        </a:accent5>
        <a:accent6>
          <a:srgbClr val="D96D3E"/>
        </a:accent6>
        <a:hlink>
          <a:srgbClr val="D2002E"/>
        </a:hlink>
        <a:folHlink>
          <a:srgbClr val="50535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Anurag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9E799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13771</TotalTime>
  <Words>1473</Words>
  <Application>Microsoft Office PowerPoint</Application>
  <PresentationFormat>On-screen Show (16:9)</PresentationFormat>
  <Paragraphs>150</Paragraphs>
  <Slides>22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22</vt:i4>
      </vt:variant>
    </vt:vector>
  </HeadingPairs>
  <TitlesOfParts>
    <vt:vector size="31" baseType="lpstr">
      <vt:lpstr>Arial</vt:lpstr>
      <vt:lpstr>Effra Bold</vt:lpstr>
      <vt:lpstr>Calibri Light</vt:lpstr>
      <vt:lpstr>Effra Light</vt:lpstr>
      <vt:lpstr>Cambria Math</vt:lpstr>
      <vt:lpstr>Effra</vt:lpstr>
      <vt:lpstr>Calibri</vt:lpstr>
      <vt:lpstr>UoR Theme</vt:lpstr>
      <vt:lpstr>Office Theme</vt:lpstr>
      <vt:lpstr>Status Consumption under extreme inequalities</vt:lpstr>
      <vt:lpstr>Conspicuous or status-related Consumption</vt:lpstr>
      <vt:lpstr>Does status consumption exist in  developing countries?</vt:lpstr>
      <vt:lpstr>Why do we want status goods?</vt:lpstr>
      <vt:lpstr>Does consumption influence status?</vt:lpstr>
      <vt:lpstr>Status and Consumption</vt:lpstr>
      <vt:lpstr>Status Demand Assumptions</vt:lpstr>
      <vt:lpstr>Definitions: Excess Non-Durable Consumption</vt:lpstr>
      <vt:lpstr>Durable Consumption</vt:lpstr>
      <vt:lpstr>Modelling Status Consumption</vt:lpstr>
      <vt:lpstr>A model for Status Demand (contd.)</vt:lpstr>
      <vt:lpstr>Comparing economies – the role of occupation vs region</vt:lpstr>
      <vt:lpstr>Tanzania</vt:lpstr>
      <vt:lpstr>Nigeria</vt:lpstr>
      <vt:lpstr>Interpreting non-parametric and descriptive data</vt:lpstr>
      <vt:lpstr>Parametric Analysis</vt:lpstr>
      <vt:lpstr>Cross-Sectional View</vt:lpstr>
      <vt:lpstr>Panel View</vt:lpstr>
      <vt:lpstr>Conclusions from Panel and Cross-Section Results</vt:lpstr>
      <vt:lpstr>Conclusions</vt:lpstr>
      <vt:lpstr>Discussion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jennyhunny bloom</dc:creator>
  <cp:lastModifiedBy>Anurag Srivastava</cp:lastModifiedBy>
  <cp:revision>595</cp:revision>
  <cp:lastPrinted>2016-03-21T20:49:46Z</cp:lastPrinted>
  <dcterms:created xsi:type="dcterms:W3CDTF">2016-03-21T20:49:46Z</dcterms:created>
  <dcterms:modified xsi:type="dcterms:W3CDTF">2021-10-24T15:35:23Z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2057-10.1.0.5444</vt:lpwstr>
  </property>
</Properties>
</file>